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315" r:id="rId4"/>
    <p:sldId id="277" r:id="rId5"/>
    <p:sldId id="319" r:id="rId6"/>
    <p:sldId id="274" r:id="rId7"/>
    <p:sldId id="279" r:id="rId8"/>
    <p:sldId id="320" r:id="rId9"/>
    <p:sldId id="280" r:id="rId10"/>
    <p:sldId id="314" r:id="rId11"/>
    <p:sldId id="317" r:id="rId12"/>
    <p:sldId id="323" r:id="rId13"/>
    <p:sldId id="307" r:id="rId14"/>
    <p:sldId id="292" r:id="rId15"/>
    <p:sldId id="324" r:id="rId16"/>
    <p:sldId id="283" r:id="rId17"/>
    <p:sldId id="267" r:id="rId18"/>
    <p:sldId id="268" r:id="rId19"/>
    <p:sldId id="325" r:id="rId20"/>
    <p:sldId id="327" r:id="rId21"/>
    <p:sldId id="328" r:id="rId22"/>
    <p:sldId id="291" r:id="rId23"/>
    <p:sldId id="310" r:id="rId24"/>
    <p:sldId id="329" r:id="rId25"/>
    <p:sldId id="330" r:id="rId26"/>
    <p:sldId id="297" r:id="rId27"/>
    <p:sldId id="308" r:id="rId28"/>
    <p:sldId id="321" r:id="rId29"/>
    <p:sldId id="296" r:id="rId30"/>
    <p:sldId id="331" r:id="rId31"/>
    <p:sldId id="306" r:id="rId32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EA906FB-73D7-40F9-8333-43FC5CE6D71B}">
          <p14:sldIdLst>
            <p14:sldId id="256"/>
            <p14:sldId id="258"/>
            <p14:sldId id="315"/>
            <p14:sldId id="277"/>
            <p14:sldId id="319"/>
            <p14:sldId id="274"/>
            <p14:sldId id="279"/>
            <p14:sldId id="320"/>
            <p14:sldId id="280"/>
            <p14:sldId id="314"/>
            <p14:sldId id="317"/>
            <p14:sldId id="323"/>
            <p14:sldId id="307"/>
            <p14:sldId id="292"/>
          </p14:sldIdLst>
        </p14:section>
        <p14:section name="Abschnitt ohne Titel" id="{79B9F6CE-58A5-4F42-BB35-325B05AD7D71}">
          <p14:sldIdLst>
            <p14:sldId id="324"/>
            <p14:sldId id="283"/>
            <p14:sldId id="267"/>
            <p14:sldId id="268"/>
            <p14:sldId id="325"/>
            <p14:sldId id="327"/>
            <p14:sldId id="328"/>
            <p14:sldId id="291"/>
            <p14:sldId id="310"/>
            <p14:sldId id="329"/>
            <p14:sldId id="330"/>
            <p14:sldId id="297"/>
            <p14:sldId id="308"/>
            <p14:sldId id="321"/>
            <p14:sldId id="296"/>
            <p14:sldId id="331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1D8"/>
    <a:srgbClr val="E7E7E7"/>
    <a:srgbClr val="FF3300"/>
    <a:srgbClr val="8B3E2B"/>
    <a:srgbClr val="FB5B3B"/>
    <a:srgbClr val="FFCC00"/>
    <a:srgbClr val="FF5050"/>
    <a:srgbClr val="FF7C80"/>
    <a:srgbClr val="E8E8E8"/>
    <a:srgbClr val="6CB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86318" autoAdjust="0"/>
  </p:normalViewPr>
  <p:slideViewPr>
    <p:cSldViewPr>
      <p:cViewPr varScale="1">
        <p:scale>
          <a:sx n="79" d="100"/>
          <a:sy n="79" d="100"/>
        </p:scale>
        <p:origin x="16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89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Gymnasiale Oberstufe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589DEB-F5E1-4014-A3F7-BD6DF00423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322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Hier klicken, um Master-Textformat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B6AD45C-4EB4-4136-A31F-BC783BD483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613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29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9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4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26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08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25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19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433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6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AC02-8636-4B4E-9DE4-B8545639AB7E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4AF1492-DF8B-4DF3-9558-3A8380A84822}" type="slidenum">
              <a:rPr lang="de-DE"/>
              <a:pPr lvl="1"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3F54-3490-4DE5-AE37-C662CB2539D7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F5516F9-C52E-477C-A6B0-21AF3B26C486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B42E-A520-484B-8333-D0898964EB00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FDDAA87-2479-45B0-8627-F4C822AD29DB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2625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Rectangle 205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2477B2-E06E-40A0-AFFC-0EE01686001F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61C8793-33B9-40A1-BA7C-55A690E3EB1E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3A6F6-D490-414A-AFF5-4ABF9AC17965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DB59652-543E-4E37-8313-48CFD3896519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234D-42CC-4358-9993-C026D0675313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BA2D09F-AD4D-4BF4-B3C4-361BD493050D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DA49-6331-4C88-B426-6462BDF5E2EA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CA94935-C75A-4555-A532-D899EA29C519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C711D-92AC-44B8-9977-F94BB9A8DF10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E61D50E-229A-4F16-A76A-8F8E62737BA2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8C6A-608D-4301-A5EF-DB6A16643635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060E92D-AC62-4E7B-B616-FDA66D01E883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94B1-911C-4B8B-8A74-B77C3C17621E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1854158-B5E3-4BDB-A019-2DA84F9C6C21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479E-F641-46B5-9B28-5EFD4B6BC33A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A8AADE7-4773-4C5D-82FA-CFE51720F2C9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5705-4934-4489-A08D-4EA5BCB28F2E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FC956E0-AC6D-436E-8C1B-B3954443402E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06F44DE-8C26-4CDA-B5CE-93B1C2FD22C0}" type="datetime1">
              <a:rPr lang="de-DE"/>
              <a:pPr>
                <a:defRPr/>
              </a:pPr>
              <a:t>25.02.2024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JKG Bruchsal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lvl="1">
              <a:defRPr>
                <a:latin typeface="Times New Roman" charset="0"/>
              </a:defRPr>
            </a:lvl2pPr>
          </a:lstStyle>
          <a:p>
            <a:pPr lvl="1">
              <a:defRPr/>
            </a:pPr>
            <a:fld id="{54CD4B09-D32C-4295-B8E3-B0A1A87327C3}" type="slidenum">
              <a:rPr lang="de-DE"/>
              <a:pPr lvl="1">
                <a:defRPr/>
              </a:pPr>
              <a:t>‹Nr.›</a:t>
            </a:fld>
            <a:endParaRPr lang="de-DE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4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532063"/>
            <a:ext cx="4027487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8135938" cy="2952750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Gymnasiale Oberstufe</a:t>
            </a:r>
            <a:br>
              <a:rPr lang="de-DE" sz="5400" dirty="0"/>
            </a:br>
            <a:r>
              <a:rPr lang="de-DE" sz="4000" dirty="0"/>
              <a:t>am Justus-Knecht-Gymnasium</a:t>
            </a:r>
            <a:br>
              <a:rPr lang="de-DE" sz="5400" dirty="0"/>
            </a:br>
            <a:endParaRPr lang="de-DE" sz="16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5373688"/>
            <a:ext cx="6248400" cy="5762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dirty="0"/>
              <a:t>Gültig für die Klassen 10a/b und 11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dirty="0"/>
              <a:t>im Schuljahr 2023/2024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 dirty="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BE3096BB-1CF1-4546-A294-1CE176340F7F}" type="slidenum">
              <a:rPr lang="de-DE" sz="1000" smtClean="0">
                <a:latin typeface="+mn-lt"/>
              </a:rPr>
              <a:pPr lvl="1" algn="r">
                <a:defRPr/>
              </a:pPr>
              <a:t>10</a:t>
            </a:fld>
            <a:endParaRPr lang="de-DE" sz="1000" dirty="0">
              <a:latin typeface="+mn-lt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ltGray">
          <a:xfrm>
            <a:off x="971550" y="260350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1: Grundlagen zur Organisation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733C3ED-3257-40E0-8A80-230D6FCE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82" y="962617"/>
            <a:ext cx="6927635" cy="493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6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 dirty="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BE3096BB-1CF1-4546-A294-1CE176340F7F}" type="slidenum">
              <a:rPr lang="de-DE" sz="1000" smtClean="0">
                <a:latin typeface="+mn-lt"/>
              </a:rPr>
              <a:pPr lvl="1" algn="r">
                <a:defRPr/>
              </a:pPr>
              <a:t>11</a:t>
            </a:fld>
            <a:endParaRPr lang="de-DE" sz="1000" dirty="0">
              <a:latin typeface="+mn-lt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ltGray">
          <a:xfrm>
            <a:off x="971550" y="260350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1: Grundlagen zur 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496265-0886-4CF2-BD55-AE4775C6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59" y="1138444"/>
            <a:ext cx="7488882" cy="4581111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1BE8A61-E98B-35A9-C74D-D9F898F28D08}"/>
              </a:ext>
            </a:extLst>
          </p:cNvPr>
          <p:cNvSpPr/>
          <p:nvPr/>
        </p:nvSpPr>
        <p:spPr>
          <a:xfrm>
            <a:off x="1115616" y="2420888"/>
            <a:ext cx="432048" cy="2016224"/>
          </a:xfrm>
          <a:prstGeom prst="roundRect">
            <a:avLst/>
          </a:prstGeom>
          <a:noFill/>
          <a:ln w="57150">
            <a:solidFill>
              <a:srgbClr val="DB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B79F394-19FC-CE21-37E5-80180F632158}"/>
              </a:ext>
            </a:extLst>
          </p:cNvPr>
          <p:cNvSpPr/>
          <p:nvPr/>
        </p:nvSpPr>
        <p:spPr>
          <a:xfrm rot="5400000">
            <a:off x="2447764" y="4545124"/>
            <a:ext cx="432048" cy="1224136"/>
          </a:xfrm>
          <a:prstGeom prst="roundRect">
            <a:avLst/>
          </a:prstGeom>
          <a:noFill/>
          <a:ln w="57150">
            <a:solidFill>
              <a:srgbClr val="DBA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4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7200900" cy="720725"/>
          </a:xfrm>
        </p:spPr>
        <p:txBody>
          <a:bodyPr/>
          <a:lstStyle/>
          <a:p>
            <a:pPr algn="l"/>
            <a:r>
              <a:rPr lang="de-DE" sz="2800" b="1" dirty="0"/>
              <a:t>Kurswahl</a:t>
            </a:r>
            <a:r>
              <a:rPr lang="de-DE" sz="2800" dirty="0"/>
              <a:t> 	</a:t>
            </a:r>
            <a:r>
              <a:rPr lang="de-DE" sz="2800" dirty="0">
                <a:sym typeface="Wingdings" pitchFamily="2" charset="2"/>
              </a:rPr>
              <a:t> </a:t>
            </a:r>
            <a:endParaRPr lang="de-DE" sz="2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 dirty="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BE3096BB-1CF1-4546-A294-1CE176340F7F}" type="slidenum">
              <a:rPr lang="de-DE" sz="1000" smtClean="0">
                <a:latin typeface="+mn-lt"/>
              </a:rPr>
              <a:pPr lvl="1" algn="r">
                <a:defRPr/>
              </a:pPr>
              <a:t>12</a:t>
            </a:fld>
            <a:endParaRPr lang="de-DE" sz="1000" dirty="0">
              <a:latin typeface="+mn-lt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ltGray">
          <a:xfrm>
            <a:off x="971550" y="260350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1: Grundlagen zur Organisation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419872" y="1268760"/>
            <a:ext cx="3960812" cy="7191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/>
              <a:t>Drei Leistungsfächer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449E5A0-6277-42FE-91B4-F4C65627E6EF}"/>
              </a:ext>
            </a:extLst>
          </p:cNvPr>
          <p:cNvSpPr txBox="1"/>
          <p:nvPr/>
        </p:nvSpPr>
        <p:spPr>
          <a:xfrm>
            <a:off x="971550" y="2118312"/>
            <a:ext cx="7056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de-DE" sz="2600" b="1" dirty="0">
                <a:latin typeface="+mn-lt"/>
              </a:rPr>
              <a:t>-&gt;&gt;&gt; </a:t>
            </a:r>
            <a:r>
              <a:rPr lang="de-DE" sz="2000" dirty="0">
                <a:latin typeface="+mn-lt"/>
              </a:rPr>
              <a:t>Bei der Wahl der Leistungsfächer (LF) sind auch die Vorgaben zur Abiturprüfung (s. später) zu beachten.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de-DE" sz="2000" dirty="0">
                <a:latin typeface="+mn-lt"/>
              </a:rPr>
              <a:t>Daraus ergeben sich zunächst folgende </a:t>
            </a:r>
            <a:r>
              <a:rPr lang="de-DE" sz="2600" b="1" dirty="0">
                <a:highlight>
                  <a:srgbClr val="DBA1D8"/>
                </a:highlight>
                <a:latin typeface="+mn-lt"/>
              </a:rPr>
              <a:t>Einschränkungen</a:t>
            </a:r>
            <a:r>
              <a:rPr lang="de-DE" sz="2600" dirty="0">
                <a:latin typeface="+mn-lt"/>
              </a:rPr>
              <a:t>: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4B72432-078C-4B37-995F-7DEEE71FD872}"/>
              </a:ext>
            </a:extLst>
          </p:cNvPr>
          <p:cNvSpPr txBox="1"/>
          <p:nvPr/>
        </p:nvSpPr>
        <p:spPr>
          <a:xfrm>
            <a:off x="1123950" y="3645024"/>
            <a:ext cx="70568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Wer </a:t>
            </a:r>
            <a:r>
              <a:rPr lang="de-DE" sz="2000" b="1" dirty="0">
                <a:latin typeface="+mn-lt"/>
              </a:rPr>
              <a:t>zwei Fremdsprachen bzw. zwei Naturwissenschaften als LF </a:t>
            </a:r>
            <a:r>
              <a:rPr lang="de-DE" sz="2000" dirty="0">
                <a:latin typeface="+mn-lt"/>
              </a:rPr>
              <a:t>wählen möchte, </a:t>
            </a:r>
            <a:r>
              <a:rPr lang="de-DE" sz="2000" b="1" dirty="0">
                <a:latin typeface="+mn-lt"/>
              </a:rPr>
              <a:t>muss Deutsch (De) oder Mathematik (Ma) als LF </a:t>
            </a:r>
            <a:r>
              <a:rPr lang="de-DE" sz="2000" dirty="0">
                <a:latin typeface="+mn-lt"/>
              </a:rPr>
              <a:t>wählen.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Wer </a:t>
            </a:r>
            <a:r>
              <a:rPr lang="de-DE" sz="2000" b="1" i="1" dirty="0">
                <a:latin typeface="+mn-lt"/>
              </a:rPr>
              <a:t>weder</a:t>
            </a:r>
            <a:r>
              <a:rPr lang="de-DE" sz="2000" dirty="0">
                <a:latin typeface="+mn-lt"/>
              </a:rPr>
              <a:t> </a:t>
            </a:r>
            <a:r>
              <a:rPr lang="de-DE" sz="2000" b="1" dirty="0">
                <a:latin typeface="+mn-lt"/>
              </a:rPr>
              <a:t>De </a:t>
            </a:r>
            <a:r>
              <a:rPr lang="de-DE" sz="2000" b="1" i="1" dirty="0">
                <a:latin typeface="+mn-lt"/>
              </a:rPr>
              <a:t>noch</a:t>
            </a:r>
            <a:r>
              <a:rPr lang="de-DE" sz="2000" b="1" dirty="0">
                <a:latin typeface="+mn-lt"/>
              </a:rPr>
              <a:t> Ma als LF </a:t>
            </a:r>
            <a:r>
              <a:rPr lang="de-DE" sz="2000" dirty="0">
                <a:latin typeface="+mn-lt"/>
              </a:rPr>
              <a:t>wählt</a:t>
            </a:r>
            <a:r>
              <a:rPr lang="de-DE" sz="2000" b="1" dirty="0">
                <a:latin typeface="+mn-lt"/>
              </a:rPr>
              <a:t>, muss</a:t>
            </a:r>
            <a:r>
              <a:rPr lang="de-DE" sz="2000" dirty="0">
                <a:latin typeface="+mn-lt"/>
              </a:rPr>
              <a:t> </a:t>
            </a:r>
            <a:r>
              <a:rPr lang="de-DE" sz="2000" b="1" dirty="0">
                <a:latin typeface="+mn-lt"/>
              </a:rPr>
              <a:t>als drittes LF </a:t>
            </a:r>
            <a:r>
              <a:rPr lang="de-DE" sz="2000" dirty="0">
                <a:latin typeface="+mn-lt"/>
              </a:rPr>
              <a:t>ein Fach aus dem gesellschaftswissenschaftlichen Bereich</a:t>
            </a:r>
            <a:r>
              <a:rPr lang="de-DE" sz="2000" b="1" dirty="0">
                <a:latin typeface="+mn-lt"/>
              </a:rPr>
              <a:t> (Ge, </a:t>
            </a:r>
            <a:r>
              <a:rPr lang="de-DE" sz="2000" b="1" dirty="0" err="1">
                <a:latin typeface="+mn-lt"/>
              </a:rPr>
              <a:t>Ek</a:t>
            </a:r>
            <a:r>
              <a:rPr lang="de-DE" sz="2000" b="1" dirty="0">
                <a:latin typeface="+mn-lt"/>
              </a:rPr>
              <a:t>, </a:t>
            </a:r>
            <a:r>
              <a:rPr lang="de-DE" sz="2000" b="1" dirty="0" err="1">
                <a:latin typeface="+mn-lt"/>
              </a:rPr>
              <a:t>Gk</a:t>
            </a:r>
            <a:r>
              <a:rPr lang="de-DE" sz="2000" b="1" dirty="0">
                <a:latin typeface="+mn-lt"/>
              </a:rPr>
              <a:t>, </a:t>
            </a:r>
            <a:r>
              <a:rPr lang="de-DE" sz="2000" b="1" dirty="0" err="1">
                <a:latin typeface="+mn-lt"/>
              </a:rPr>
              <a:t>Rel</a:t>
            </a:r>
            <a:r>
              <a:rPr lang="de-DE" sz="2000" b="1" dirty="0">
                <a:latin typeface="+mn-lt"/>
              </a:rPr>
              <a:t>, Eth, </a:t>
            </a:r>
            <a:r>
              <a:rPr lang="de-DE" sz="2000" b="1" dirty="0" err="1">
                <a:latin typeface="+mn-lt"/>
              </a:rPr>
              <a:t>Wi</a:t>
            </a:r>
            <a:r>
              <a:rPr lang="de-DE" sz="2000" b="1" dirty="0">
                <a:latin typeface="+mn-lt"/>
              </a:rPr>
              <a:t>) </a:t>
            </a:r>
            <a:r>
              <a:rPr lang="de-DE" sz="2000" dirty="0">
                <a:latin typeface="+mn-lt"/>
              </a:rPr>
              <a:t>angeben; </a:t>
            </a:r>
            <a:r>
              <a:rPr lang="de-DE" sz="2000" i="1" dirty="0">
                <a:latin typeface="+mn-lt"/>
              </a:rPr>
              <a:t>d.h. umgekehrt</a:t>
            </a:r>
            <a:r>
              <a:rPr lang="de-DE" sz="2000" dirty="0">
                <a:latin typeface="+mn-lt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Wer als </a:t>
            </a:r>
            <a:r>
              <a:rPr lang="de-DE" sz="2000" b="1" dirty="0">
                <a:latin typeface="+mn-lt"/>
              </a:rPr>
              <a:t>drittes LF Sport, Musik, Kunst oder Informatik </a:t>
            </a:r>
            <a:r>
              <a:rPr lang="de-DE" sz="2000" dirty="0">
                <a:latin typeface="+mn-lt"/>
              </a:rPr>
              <a:t>wählt, </a:t>
            </a:r>
            <a:r>
              <a:rPr lang="de-DE" sz="2000" b="1" dirty="0">
                <a:latin typeface="+mn-lt"/>
              </a:rPr>
              <a:t>muss</a:t>
            </a:r>
            <a:r>
              <a:rPr lang="de-DE" sz="2000" dirty="0">
                <a:latin typeface="+mn-lt"/>
              </a:rPr>
              <a:t> entweder </a:t>
            </a:r>
            <a:r>
              <a:rPr lang="de-DE" sz="2000" b="1" dirty="0">
                <a:latin typeface="+mn-lt"/>
              </a:rPr>
              <a:t>De oder Ma als LF </a:t>
            </a:r>
            <a:r>
              <a:rPr lang="de-DE" sz="2000" dirty="0">
                <a:latin typeface="+mn-lt"/>
              </a:rPr>
              <a:t>wählen.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290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7200900" cy="700087"/>
          </a:xfrm>
        </p:spPr>
        <p:txBody>
          <a:bodyPr/>
          <a:lstStyle/>
          <a:p>
            <a:pPr algn="l"/>
            <a:r>
              <a:rPr lang="de-DE" sz="2800" dirty="0"/>
              <a:t>Besonderheit zur Kurswahl: Basiskurse </a:t>
            </a:r>
            <a:r>
              <a:rPr lang="de-DE" sz="2800" dirty="0" err="1"/>
              <a:t>ek</a:t>
            </a:r>
            <a:r>
              <a:rPr lang="de-DE" sz="2800" dirty="0"/>
              <a:t> /</a:t>
            </a:r>
            <a:r>
              <a:rPr lang="de-DE" sz="2800" dirty="0" err="1"/>
              <a:t>gk</a:t>
            </a:r>
            <a:endParaRPr lang="de-DE" sz="2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F6B3238B-A2AE-4558-814B-BAD3F78C2047}" type="slidenum">
              <a:rPr lang="de-DE" sz="1000" smtClean="0">
                <a:latin typeface="+mn-lt"/>
              </a:rPr>
              <a:pPr lvl="1" algn="r">
                <a:defRPr/>
              </a:pPr>
              <a:t>13</a:t>
            </a:fld>
            <a:endParaRPr lang="de-DE" sz="1000" dirty="0">
              <a:latin typeface="+mn-lt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ltGray">
          <a:xfrm>
            <a:off x="971550" y="260350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1: Grundlagen zur Organisation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DA400A-5483-BD78-4922-8D06BFB71D07}"/>
              </a:ext>
            </a:extLst>
          </p:cNvPr>
          <p:cNvSpPr txBox="1"/>
          <p:nvPr/>
        </p:nvSpPr>
        <p:spPr>
          <a:xfrm>
            <a:off x="1043608" y="1988840"/>
            <a:ext cx="70568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  <a:sym typeface="Wingdings" panose="05000000000000000000" pitchFamily="2" charset="2"/>
              </a:rPr>
              <a:t>Verteilung der Pflichtkurse </a:t>
            </a:r>
            <a:r>
              <a:rPr lang="de-DE" sz="2000" dirty="0" err="1">
                <a:latin typeface="+mn-lt"/>
                <a:sym typeface="Wingdings" panose="05000000000000000000" pitchFamily="2" charset="2"/>
              </a:rPr>
              <a:t>ek</a:t>
            </a:r>
            <a:r>
              <a:rPr lang="de-DE" sz="2000" dirty="0">
                <a:latin typeface="+mn-lt"/>
                <a:sym typeface="Wingdings" panose="05000000000000000000" pitchFamily="2" charset="2"/>
              </a:rPr>
              <a:t>/</a:t>
            </a:r>
            <a:r>
              <a:rPr lang="de-DE" sz="2000" dirty="0" err="1">
                <a:latin typeface="+mn-lt"/>
                <a:sym typeface="Wingdings" panose="05000000000000000000" pitchFamily="2" charset="2"/>
              </a:rPr>
              <a:t>gk</a:t>
            </a:r>
            <a:r>
              <a:rPr lang="de-DE" sz="2000" dirty="0">
                <a:latin typeface="+mn-lt"/>
                <a:sym typeface="Wingdings" panose="05000000000000000000" pitchFamily="2" charset="2"/>
              </a:rPr>
              <a:t> am JKG: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de-DE" sz="2000" dirty="0">
                <a:latin typeface="+mn-lt"/>
                <a:sym typeface="Wingdings" panose="05000000000000000000" pitchFamily="2" charset="2"/>
              </a:rPr>
              <a:t>	</a:t>
            </a:r>
            <a:r>
              <a:rPr lang="de-DE" sz="2000" dirty="0" err="1">
                <a:latin typeface="+mn-lt"/>
                <a:sym typeface="Wingdings" panose="05000000000000000000" pitchFamily="2" charset="2"/>
              </a:rPr>
              <a:t>ek</a:t>
            </a:r>
            <a:r>
              <a:rPr lang="de-DE" sz="2000" dirty="0">
                <a:latin typeface="+mn-lt"/>
                <a:sym typeface="Wingdings" panose="05000000000000000000" pitchFamily="2" charset="2"/>
              </a:rPr>
              <a:t> – </a:t>
            </a:r>
            <a:r>
              <a:rPr lang="de-DE" sz="2000" dirty="0" err="1">
                <a:latin typeface="+mn-lt"/>
                <a:sym typeface="Wingdings" panose="05000000000000000000" pitchFamily="2" charset="2"/>
              </a:rPr>
              <a:t>ek</a:t>
            </a:r>
            <a:r>
              <a:rPr lang="de-DE" sz="2000" dirty="0">
                <a:latin typeface="+mn-lt"/>
                <a:sym typeface="Wingdings" panose="05000000000000000000" pitchFamily="2" charset="2"/>
              </a:rPr>
              <a:t> – </a:t>
            </a:r>
            <a:r>
              <a:rPr lang="de-DE" sz="2000" dirty="0" err="1">
                <a:latin typeface="+mn-lt"/>
                <a:sym typeface="Wingdings" panose="05000000000000000000" pitchFamily="2" charset="2"/>
              </a:rPr>
              <a:t>gk</a:t>
            </a:r>
            <a:r>
              <a:rPr lang="de-DE" sz="2000" dirty="0">
                <a:latin typeface="+mn-lt"/>
                <a:sym typeface="Wingdings" panose="05000000000000000000" pitchFamily="2" charset="2"/>
              </a:rPr>
              <a:t> – </a:t>
            </a:r>
            <a:r>
              <a:rPr lang="de-DE" sz="2000" dirty="0" err="1">
                <a:latin typeface="+mn-lt"/>
                <a:sym typeface="Wingdings" panose="05000000000000000000" pitchFamily="2" charset="2"/>
              </a:rPr>
              <a:t>gk</a:t>
            </a:r>
            <a:endParaRPr lang="de-DE" sz="2000" dirty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  <a:sym typeface="Wingdings" panose="05000000000000000000" pitchFamily="2" charset="2"/>
              </a:rPr>
              <a:t>Bei genügend Teilnehmern: eigenständiger Kurs </a:t>
            </a:r>
            <a:r>
              <a:rPr lang="de-DE" sz="2000" dirty="0" err="1">
                <a:latin typeface="+mn-lt"/>
                <a:sym typeface="Wingdings" panose="05000000000000000000" pitchFamily="2" charset="2"/>
              </a:rPr>
              <a:t>ek</a:t>
            </a:r>
            <a:r>
              <a:rPr lang="de-DE" sz="2000" dirty="0">
                <a:latin typeface="+mn-lt"/>
                <a:sym typeface="Wingdings" panose="05000000000000000000" pitchFamily="2" charset="2"/>
              </a:rPr>
              <a:t>+ (mit mündlicher Prüfung im Abitur) über alle vier Halbjahre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endParaRPr lang="de-DE" sz="2000" dirty="0">
              <a:latin typeface="+mn-lt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de-DE" sz="2000" i="1" dirty="0">
                <a:latin typeface="+mn-lt"/>
                <a:sym typeface="Wingdings" panose="05000000000000000000" pitchFamily="2" charset="2"/>
              </a:rPr>
              <a:t>Bei Wirtschaft als LF: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2000" i="1" dirty="0">
                <a:latin typeface="+mn-lt"/>
                <a:sym typeface="Wingdings" panose="05000000000000000000" pitchFamily="2" charset="2"/>
              </a:rPr>
              <a:t>Pflichtkurse </a:t>
            </a:r>
            <a:r>
              <a:rPr lang="de-DE" sz="2000" i="1" dirty="0" err="1">
                <a:latin typeface="+mn-lt"/>
                <a:sym typeface="Wingdings" panose="05000000000000000000" pitchFamily="2" charset="2"/>
              </a:rPr>
              <a:t>ek</a:t>
            </a:r>
            <a:r>
              <a:rPr lang="de-DE" sz="2000" i="1" dirty="0">
                <a:latin typeface="+mn-lt"/>
                <a:sym typeface="Wingdings" panose="05000000000000000000" pitchFamily="2" charset="2"/>
              </a:rPr>
              <a:t>/</a:t>
            </a:r>
            <a:r>
              <a:rPr lang="de-DE" sz="2000" i="1" dirty="0" err="1">
                <a:latin typeface="+mn-lt"/>
                <a:sym typeface="Wingdings" panose="05000000000000000000" pitchFamily="2" charset="2"/>
              </a:rPr>
              <a:t>gk</a:t>
            </a:r>
            <a:r>
              <a:rPr lang="de-DE" sz="2000" i="1" dirty="0">
                <a:latin typeface="+mn-lt"/>
                <a:sym typeface="Wingdings" panose="05000000000000000000" pitchFamily="2" charset="2"/>
              </a:rPr>
              <a:t> jeweils im ersten Schulhalbjahr, separate Kurse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2000" i="1" dirty="0">
                <a:latin typeface="+mn-lt"/>
                <a:sym typeface="Wingdings" panose="05000000000000000000" pitchFamily="2" charset="2"/>
              </a:rPr>
              <a:t>Bei </a:t>
            </a:r>
            <a:r>
              <a:rPr lang="de-DE" sz="2000" i="1" dirty="0" err="1">
                <a:latin typeface="+mn-lt"/>
                <a:sym typeface="Wingdings" panose="05000000000000000000" pitchFamily="2" charset="2"/>
              </a:rPr>
              <a:t>ek</a:t>
            </a:r>
            <a:r>
              <a:rPr lang="de-DE" sz="2000" i="1" dirty="0">
                <a:latin typeface="+mn-lt"/>
                <a:sym typeface="Wingdings" panose="05000000000000000000" pitchFamily="2" charset="2"/>
              </a:rPr>
              <a:t> als mündlichem Prüfungsfach: Besuch </a:t>
            </a:r>
            <a:r>
              <a:rPr lang="de-DE" sz="2000" i="1" dirty="0" err="1">
                <a:latin typeface="+mn-lt"/>
                <a:sym typeface="Wingdings" panose="05000000000000000000" pitchFamily="2" charset="2"/>
              </a:rPr>
              <a:t>ek</a:t>
            </a:r>
            <a:r>
              <a:rPr lang="de-DE" sz="2000" i="1" dirty="0">
                <a:latin typeface="+mn-lt"/>
                <a:sym typeface="Wingdings" panose="05000000000000000000" pitchFamily="2" charset="2"/>
              </a:rPr>
              <a:t>+ auch im 3./4. Kurshalbjahr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2000" i="1" dirty="0">
                <a:latin typeface="+mn-lt"/>
                <a:sym typeface="Wingdings" panose="05000000000000000000" pitchFamily="2" charset="2"/>
              </a:rPr>
              <a:t>-&gt; Empfehlung bei angestrebter mdl. Prüfung in </a:t>
            </a:r>
            <a:r>
              <a:rPr lang="de-DE" sz="2000" i="1" dirty="0" err="1">
                <a:latin typeface="+mn-lt"/>
                <a:sym typeface="Wingdings" panose="05000000000000000000" pitchFamily="2" charset="2"/>
              </a:rPr>
              <a:t>ek</a:t>
            </a:r>
            <a:r>
              <a:rPr lang="de-DE" sz="2000" i="1" dirty="0">
                <a:latin typeface="+mn-lt"/>
                <a:sym typeface="Wingdings" panose="05000000000000000000" pitchFamily="2" charset="2"/>
              </a:rPr>
              <a:t>: Besuch ALLER 4 KHJ in </a:t>
            </a:r>
            <a:r>
              <a:rPr lang="de-DE" sz="2000" i="1" dirty="0" err="1">
                <a:latin typeface="+mn-lt"/>
                <a:sym typeface="Wingdings" panose="05000000000000000000" pitchFamily="2" charset="2"/>
              </a:rPr>
              <a:t>ek</a:t>
            </a:r>
            <a:r>
              <a:rPr lang="de-DE" sz="2000" i="1" dirty="0">
                <a:latin typeface="+mn-lt"/>
                <a:sym typeface="Wingdings" panose="05000000000000000000" pitchFamily="2" charset="2"/>
              </a:rPr>
              <a:t>+, da alle Inhalte prüfungsrelevant sind!</a:t>
            </a:r>
            <a:endParaRPr lang="de-DE" sz="20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973375" y="1235927"/>
            <a:ext cx="7200900" cy="576064"/>
          </a:xfrm>
          <a:gradFill rotWithShape="1">
            <a:gsLst>
              <a:gs pos="0">
                <a:srgbClr val="FF0000"/>
              </a:gs>
              <a:gs pos="64999">
                <a:srgbClr val="FF6633"/>
              </a:gs>
              <a:gs pos="100000">
                <a:srgbClr val="FFFF00"/>
              </a:gs>
              <a:gs pos="100000">
                <a:srgbClr val="FFFF00"/>
              </a:gs>
              <a:gs pos="100000">
                <a:srgbClr val="01A78F"/>
              </a:gs>
              <a:gs pos="100000">
                <a:srgbClr val="3366FF"/>
              </a:gs>
            </a:gsLst>
            <a:lin ang="8100000" scaled="1"/>
          </a:gradFill>
        </p:spPr>
        <p:txBody>
          <a:bodyPr/>
          <a:lstStyle/>
          <a:p>
            <a:pPr algn="l"/>
            <a:r>
              <a:rPr lang="de-DE" sz="2800" dirty="0"/>
              <a:t>Seminarfach (BLL)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84784"/>
            <a:ext cx="7772400" cy="4080520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100" dirty="0"/>
              <a:t>optional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100" dirty="0"/>
              <a:t>fächerübergreifend mit übergeordnetem Themenkreis (z.B.  „Heimat“); i.A.: Aufgabenfeld II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100" dirty="0"/>
              <a:t>in der Regel 3-stündig in Kursstufe I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100" dirty="0"/>
              <a:t>kann ein mündliches Prüfungsfach ersetzen (aber nicht Ma/De) und wird dann im Abiturprüfungsblock (zweiter Block) vierfach gewertet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100" dirty="0"/>
              <a:t>Bestandteile: 2 Halbjahresleistungen, Dokumentation, Kolloquium (bilden eine Gesamtnote)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100" dirty="0"/>
              <a:t>Ggf. ist auch ein Wettbewerb, Schülerstudium o.Ä. als BLL möglich. Dann gelten weitere Bestimmungen.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2EB2F279-86C2-4BF5-82B2-AEDD0AD6A35D}" type="slidenum">
              <a:rPr lang="de-DE" sz="1000">
                <a:latin typeface="+mn-lt"/>
              </a:rPr>
              <a:pPr lvl="1" algn="r">
                <a:defRPr/>
              </a:pPr>
              <a:t>14</a:t>
            </a:fld>
            <a:endParaRPr lang="de-DE" sz="1000" dirty="0">
              <a:latin typeface="+mn-lt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ltGray">
          <a:xfrm>
            <a:off x="971550" y="260350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1: Grundlagen zur Organisation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722313" y="5157788"/>
            <a:ext cx="6076950" cy="935037"/>
          </a:xfrm>
          <a:prstGeom prst="rect">
            <a:avLst/>
          </a:prstGeom>
          <a:solidFill>
            <a:srgbClr val="FF7C8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722313" y="3999822"/>
            <a:ext cx="6077553" cy="11246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Times New Roman" charset="0"/>
            </a:endParaRPr>
          </a:p>
        </p:txBody>
      </p:sp>
      <p:sp>
        <p:nvSpPr>
          <p:cNvPr id="36866" name="Rectangle 4098"/>
          <p:cNvSpPr>
            <a:spLocks noGrp="1" noChangeArrowheads="1"/>
          </p:cNvSpPr>
          <p:nvPr>
            <p:ph type="title"/>
          </p:nvPr>
        </p:nvSpPr>
        <p:spPr>
          <a:xfrm>
            <a:off x="971550" y="248318"/>
            <a:ext cx="7200900" cy="10080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2: Leistungsbewertung</a:t>
            </a:r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2411413"/>
            <a:ext cx="7699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4099"/>
          <p:cNvSpPr>
            <a:spLocks noGrp="1" noChangeArrowheads="1"/>
          </p:cNvSpPr>
          <p:nvPr>
            <p:ph idx="1"/>
          </p:nvPr>
        </p:nvSpPr>
        <p:spPr>
          <a:xfrm>
            <a:off x="457200" y="1998663"/>
            <a:ext cx="8229600" cy="41275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/>
          </a:p>
          <a:p>
            <a:pPr marL="180975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dirty="0"/>
              <a:t>Hinweise zu den </a:t>
            </a:r>
            <a:r>
              <a:rPr lang="de-DE" sz="2400" b="1" dirty="0"/>
              <a:t>Kursnotenpunkten im Zeugnis</a:t>
            </a:r>
            <a:r>
              <a:rPr lang="de-DE" sz="2400" dirty="0"/>
              <a:t>: </a:t>
            </a:r>
          </a:p>
          <a:p>
            <a:pPr marL="3619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sz="2400" dirty="0"/>
          </a:p>
          <a:p>
            <a:pPr marL="3619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/>
              <a:t>mehr als 8 anzurechnende Kurse </a:t>
            </a:r>
          </a:p>
          <a:p>
            <a:pPr marL="3619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/>
              <a:t>bzw. mehr als</a:t>
            </a:r>
            <a:r>
              <a:rPr lang="de-DE" sz="2000" u="sng" dirty="0"/>
              <a:t> drei Kurse in den LF</a:t>
            </a:r>
            <a:r>
              <a:rPr lang="de-DE" sz="1800" dirty="0"/>
              <a:t>              </a:t>
            </a:r>
            <a:r>
              <a:rPr lang="de-DE" sz="2000" dirty="0"/>
              <a:t>unter 5 NP?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>
                <a:latin typeface="Lucida Sans Unicode"/>
                <a:cs typeface="Lucida Sans Unicode"/>
              </a:rPr>
              <a:t>⇒</a:t>
            </a:r>
            <a:r>
              <a:rPr lang="de-DE" sz="2000" dirty="0"/>
              <a:t> Nichtzuerkennung des Abiturs!!</a:t>
            </a:r>
          </a:p>
          <a:p>
            <a:pPr marL="2160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/>
          </a:p>
          <a:p>
            <a:pPr marL="447675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/>
              <a:t>0 NP in einem Pflicht(</a:t>
            </a:r>
            <a:r>
              <a:rPr lang="de-DE" sz="2000" dirty="0" err="1"/>
              <a:t>belegungs</a:t>
            </a:r>
            <a:r>
              <a:rPr lang="de-DE" sz="2000" dirty="0"/>
              <a:t>)</a:t>
            </a:r>
            <a:r>
              <a:rPr lang="de-DE" sz="2000" dirty="0" err="1"/>
              <a:t>fach</a:t>
            </a:r>
            <a:r>
              <a:rPr lang="de-DE" sz="2000" dirty="0"/>
              <a:t> </a:t>
            </a:r>
          </a:p>
          <a:p>
            <a:pPr marL="447675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/>
              <a:t>bzw. in einem anzurechnenden? </a:t>
            </a:r>
          </a:p>
          <a:p>
            <a:pPr marL="447675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>
                <a:latin typeface="Lucida Sans Unicode"/>
                <a:cs typeface="Lucida Sans Unicode"/>
              </a:rPr>
              <a:t>⇒</a:t>
            </a:r>
            <a:r>
              <a:rPr lang="de-DE" sz="2000" dirty="0"/>
              <a:t> Nichtzuerkennung des Abiturs!!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293938"/>
            <a:ext cx="1603375" cy="14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ch oben gebogener Pfeil 7"/>
          <p:cNvSpPr/>
          <p:nvPr/>
        </p:nvSpPr>
        <p:spPr bwMode="auto">
          <a:xfrm rot="16200000" flipH="1">
            <a:off x="6554788" y="3975100"/>
            <a:ext cx="2305050" cy="1209675"/>
          </a:xfrm>
          <a:prstGeom prst="bentUpArrow">
            <a:avLst>
              <a:gd name="adj1" fmla="val 19249"/>
              <a:gd name="adj2" fmla="val 18703"/>
              <a:gd name="adj3" fmla="val 25000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Times New Roman" charset="0"/>
            </a:endParaRPr>
          </a:p>
        </p:txBody>
      </p:sp>
      <p:sp>
        <p:nvSpPr>
          <p:cNvPr id="16" name="Nach oben gebogener Pfeil 15"/>
          <p:cNvSpPr/>
          <p:nvPr/>
        </p:nvSpPr>
        <p:spPr bwMode="auto">
          <a:xfrm rot="16200000" flipH="1">
            <a:off x="6676231" y="3969544"/>
            <a:ext cx="852488" cy="514350"/>
          </a:xfrm>
          <a:prstGeom prst="bentUpArrow">
            <a:avLst>
              <a:gd name="adj1" fmla="val 19249"/>
              <a:gd name="adj2" fmla="val 18703"/>
              <a:gd name="adj3" fmla="val 25000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Times New Roman" charset="0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27D4A573-BB26-4AD8-AE5B-181FC2A47EE5}" type="slidenum">
              <a:rPr lang="de-DE" sz="1000">
                <a:latin typeface="+mn-lt"/>
              </a:rPr>
              <a:pPr lvl="1" algn="r">
                <a:defRPr/>
              </a:pPr>
              <a:t>15</a:t>
            </a:fld>
            <a:endParaRPr lang="de-DE" sz="1000" dirty="0">
              <a:latin typeface="+mn-lt"/>
            </a:endParaRPr>
          </a:p>
        </p:txBody>
      </p:sp>
      <p:sp>
        <p:nvSpPr>
          <p:cNvPr id="30735" name="Rechteck 1"/>
          <p:cNvSpPr>
            <a:spLocks noChangeArrowheads="1"/>
          </p:cNvSpPr>
          <p:nvPr/>
        </p:nvSpPr>
        <p:spPr bwMode="auto">
          <a:xfrm>
            <a:off x="971550" y="1412875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800" dirty="0">
                <a:solidFill>
                  <a:srgbClr val="000000"/>
                </a:solidFill>
                <a:latin typeface="Calibri" pitchFamily="34" charset="0"/>
              </a:rPr>
              <a:t>Punktesystem und Noten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7993063" cy="720725"/>
          </a:xfrm>
        </p:spPr>
        <p:txBody>
          <a:bodyPr/>
          <a:lstStyle/>
          <a:p>
            <a:pPr algn="l"/>
            <a:r>
              <a:rPr lang="de-DE" sz="2800" dirty="0"/>
              <a:t>Klausuren und andere Leistungsnachweise I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19251154"/>
              </p:ext>
            </p:extLst>
          </p:nvPr>
        </p:nvGraphicFramePr>
        <p:xfrm>
          <a:off x="971550" y="2492897"/>
          <a:ext cx="7200900" cy="3166263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50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401085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242">
                  <a:extLst>
                    <a:ext uri="{9D8B030D-6E8A-4147-A177-3AD203B41FA5}">
                      <a16:colId xmlns:a16="http://schemas.microsoft.com/office/drawing/2014/main" val="3595386250"/>
                    </a:ext>
                  </a:extLst>
                </a:gridCol>
              </a:tblGrid>
              <a:tr h="460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de-DE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KI/1 </a:t>
                      </a:r>
                      <a:endParaRPr kumimoji="0" lang="de-DE" sz="24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KI/2</a:t>
                      </a:r>
                      <a:endParaRPr kumimoji="0" lang="de-DE" sz="24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KII/1 </a:t>
                      </a:r>
                      <a:endParaRPr kumimoji="0" lang="de-DE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KII/2</a:t>
                      </a:r>
                      <a:endParaRPr kumimoji="0" lang="de-DE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Leistungs-fach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de-DE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 horzOverflow="overflow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je 2 </a:t>
                      </a:r>
                    </a:p>
                  </a:txBody>
                  <a:tcPr marT="45724" marB="45724" horzOverflow="overflow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je 2 </a:t>
                      </a:r>
                    </a:p>
                  </a:txBody>
                  <a:tcPr marT="45724" marB="45724" horzOverflow="overflow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/>
                        <a:t>je 2</a:t>
                      </a:r>
                    </a:p>
                  </a:txBody>
                  <a:tcPr marT="45724" marB="45724" horzOverflow="overflow"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je 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(Sonderregelung für Sport)</a:t>
                      </a:r>
                      <a:endParaRPr lang="de-DE" dirty="0"/>
                    </a:p>
                  </a:txBody>
                  <a:tcPr marT="45724" marB="45724" horzOverflow="overflow"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T="45724" marB="45724" horzOverflow="overflow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Basisfach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(Ausnahme: Sport)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dirty="0"/>
                        <a:t>je 1</a:t>
                      </a:r>
                    </a:p>
                  </a:txBody>
                  <a:tcPr marT="45724" marB="45724" horzOverflow="overflow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2600" dirty="0"/>
                        <a:t>je 1</a:t>
                      </a:r>
                    </a:p>
                  </a:txBody>
                  <a:tcPr marT="45724" marB="45724" horzOverflow="overflow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2600" dirty="0"/>
                        <a:t>je 1</a:t>
                      </a:r>
                    </a:p>
                  </a:txBody>
                  <a:tcPr marT="45724" marB="45724" horzOverflow="overflow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2600" dirty="0"/>
                        <a:t>je 1</a:t>
                      </a:r>
                    </a:p>
                  </a:txBody>
                  <a:tcPr marT="45724" marB="45724" horzOverflow="overflow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(Sonderregelungen für: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NwT</a:t>
                      </a:r>
                      <a:r>
                        <a:rPr kumimoji="0" lang="de-DE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Literatur und Theater)</a:t>
                      </a:r>
                      <a:endParaRPr kumimoji="0" lang="de-DE" sz="2800" i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/>
                      <a:endParaRPr lang="de-DE" sz="1600" dirty="0"/>
                    </a:p>
                  </a:txBody>
                  <a:tcPr marT="45724" marB="45724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lang="de-DE" sz="2600" dirty="0"/>
                    </a:p>
                  </a:txBody>
                  <a:tcPr marT="45724" marB="45724" horzOverflow="overflow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T="45724" marB="45724" horzOverflow="overflow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04445"/>
                  </a:ext>
                </a:extLst>
              </a:tr>
            </a:tbl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63361"/>
            <a:ext cx="2133600" cy="365125"/>
          </a:xfrm>
        </p:spPr>
        <p:txBody>
          <a:bodyPr/>
          <a:lstStyle/>
          <a:p>
            <a:pPr lvl="1" algn="r">
              <a:defRPr/>
            </a:pPr>
            <a:fld id="{AFAB381A-0CC9-414C-BA25-54E25A3C25D9}" type="slidenum">
              <a:rPr lang="de-DE" sz="1000" smtClean="0">
                <a:latin typeface="+mn-lt"/>
              </a:rPr>
              <a:pPr lvl="1" algn="r">
                <a:defRPr/>
              </a:pPr>
              <a:t>16</a:t>
            </a:fld>
            <a:endParaRPr lang="de-DE" sz="1000" dirty="0">
              <a:latin typeface="+mn-lt"/>
            </a:endParaRPr>
          </a:p>
        </p:txBody>
      </p:sp>
      <p:sp>
        <p:nvSpPr>
          <p:cNvPr id="11" name="Rectangle 4098"/>
          <p:cNvSpPr txBox="1">
            <a:spLocks noChangeArrowheads="1"/>
          </p:cNvSpPr>
          <p:nvPr/>
        </p:nvSpPr>
        <p:spPr>
          <a:xfrm>
            <a:off x="971550" y="260350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2: Leistungsbewertung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57200" y="1990001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0" fontAlgn="auto">
              <a:spcBef>
                <a:spcPct val="20000"/>
              </a:spcBef>
              <a:spcAft>
                <a:spcPts val="1200"/>
              </a:spcAft>
              <a:defRPr/>
            </a:pPr>
            <a:r>
              <a:rPr lang="de-DE" sz="2200" i="1" dirty="0">
                <a:solidFill>
                  <a:prstClr val="black"/>
                </a:solidFill>
                <a:latin typeface="Calibri"/>
              </a:rPr>
              <a:t>(Mindest-)Anzahl Klausuren</a:t>
            </a:r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7993063" cy="711200"/>
          </a:xfrm>
        </p:spPr>
        <p:txBody>
          <a:bodyPr/>
          <a:lstStyle/>
          <a:p>
            <a:pPr algn="l"/>
            <a:r>
              <a:rPr lang="de-DE" sz="2800" dirty="0"/>
              <a:t>Klausuren und andere Leistungsnachweise II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926388" cy="4175125"/>
          </a:xfrm>
          <a:ln>
            <a:noFill/>
          </a:ln>
        </p:spPr>
        <p:txBody>
          <a:bodyPr rtlCol="0">
            <a:normAutofit/>
          </a:bodyPr>
          <a:lstStyle/>
          <a:p>
            <a:pPr marL="447675" indent="0"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de-DE" sz="2800" i="1" dirty="0"/>
              <a:t>Andere Formen von Leistungsnachweisen: GFS</a:t>
            </a:r>
          </a:p>
          <a:p>
            <a:pPr lvl="1" indent="-476250" fontAlgn="auto">
              <a:spcAft>
                <a:spcPts val="0"/>
              </a:spcAft>
              <a:buFont typeface="Calibri" pitchFamily="34" charset="0"/>
              <a:buChar char="→"/>
              <a:defRPr/>
            </a:pPr>
            <a:r>
              <a:rPr lang="de-DE" dirty="0"/>
              <a:t>(mindestens*) drei in verschiedenen Fächern </a:t>
            </a:r>
          </a:p>
          <a:p>
            <a:pPr lvl="1" indent="-476250" fontAlgn="auto">
              <a:spcAft>
                <a:spcPts val="0"/>
              </a:spcAft>
              <a:buFont typeface="Calibri" pitchFamily="34" charset="0"/>
              <a:buChar char="→"/>
              <a:defRPr/>
            </a:pPr>
            <a:r>
              <a:rPr lang="de-DE" dirty="0"/>
              <a:t>in den ersten drei Halbjahren abzuleisten</a:t>
            </a:r>
          </a:p>
          <a:p>
            <a:pPr lvl="1" indent="-476250" fontAlgn="auto">
              <a:spcAft>
                <a:spcPts val="0"/>
              </a:spcAft>
              <a:buFont typeface="Calibri" pitchFamily="34" charset="0"/>
              <a:buChar char="→"/>
              <a:defRPr/>
            </a:pPr>
            <a:r>
              <a:rPr lang="de-DE" dirty="0"/>
              <a:t>zählen wie eine Klausur und müssen in den Anforderungen damit vergleichbar sein</a:t>
            </a:r>
          </a:p>
          <a:p>
            <a:pPr lvl="1" indent="-476250" fontAlgn="auto">
              <a:spcAft>
                <a:spcPts val="0"/>
              </a:spcAft>
              <a:buFont typeface="Calibri" pitchFamily="34" charset="0"/>
              <a:buChar char="→"/>
              <a:defRPr/>
            </a:pPr>
            <a:r>
              <a:rPr lang="de-DE" dirty="0"/>
              <a:t>*Zusatz: mögliche 4. GFS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F650E323-A49C-41BC-A776-B4E7B60852E7}" type="slidenum">
              <a:rPr lang="de-DE" sz="1000">
                <a:latin typeface="+mn-lt"/>
              </a:rPr>
              <a:pPr lvl="1" algn="r">
                <a:defRPr/>
              </a:pPr>
              <a:t>17</a:t>
            </a:fld>
            <a:endParaRPr lang="de-DE" sz="1000" dirty="0">
              <a:latin typeface="+mn-lt"/>
            </a:endParaRPr>
          </a:p>
        </p:txBody>
      </p:sp>
      <p:sp>
        <p:nvSpPr>
          <p:cNvPr id="10" name="Rectangle 4098"/>
          <p:cNvSpPr txBox="1">
            <a:spLocks noChangeArrowheads="1"/>
          </p:cNvSpPr>
          <p:nvPr/>
        </p:nvSpPr>
        <p:spPr>
          <a:xfrm>
            <a:off x="971550" y="260350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2: Leistungsbewertung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15250" cy="10795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981200"/>
            <a:ext cx="8210550" cy="36083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/>
              <a:t>Die Gesamtqualifikation wird aus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b="1" dirty="0"/>
              <a:t>zwei Blöcken </a:t>
            </a:r>
            <a:r>
              <a:rPr lang="de-DE" dirty="0"/>
              <a:t>ermittelt: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de-DE" sz="1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600" dirty="0"/>
              <a:t>Erster Block: 		Leistungen in den </a:t>
            </a:r>
            <a:r>
              <a:rPr lang="de-DE" sz="2600" b="1" dirty="0"/>
              <a:t>Kursen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800" dirty="0"/>
              <a:t>	</a:t>
            </a:r>
            <a:r>
              <a:rPr lang="de-DE" sz="2400" dirty="0"/>
              <a:t>(200-600 Punkte)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600" dirty="0"/>
              <a:t>Zweiter Block: 	Leistungen in der </a:t>
            </a:r>
            <a:r>
              <a:rPr lang="de-DE" sz="2600" b="1" dirty="0"/>
              <a:t>Abiturprüfung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dirty="0"/>
              <a:t>	(100-300 Punkte)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60B927D9-9B29-4E64-8597-D07FB6C4A9BE}" type="slidenum">
              <a:rPr lang="de-DE" sz="1000">
                <a:latin typeface="+mn-lt"/>
              </a:rPr>
              <a:pPr lvl="1" algn="r">
                <a:defRPr/>
              </a:pPr>
              <a:t>18</a:t>
            </a:fld>
            <a:endParaRPr lang="de-DE" sz="10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7715250" cy="711200"/>
          </a:xfrm>
        </p:spPr>
        <p:txBody>
          <a:bodyPr/>
          <a:lstStyle/>
          <a:p>
            <a:pPr algn="l"/>
            <a:r>
              <a:rPr lang="de-DE" sz="2800" dirty="0"/>
              <a:t>Erster Block: Leistungen in den Kursen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600" b="1" dirty="0"/>
              <a:t>Maximal</a:t>
            </a:r>
            <a:r>
              <a:rPr lang="de-DE" sz="2600" dirty="0"/>
              <a:t> können </a:t>
            </a:r>
            <a:r>
              <a:rPr lang="de-DE" sz="2600" b="1" dirty="0"/>
              <a:t>600</a:t>
            </a:r>
            <a:r>
              <a:rPr lang="de-DE" sz="2600" dirty="0"/>
              <a:t> Punkte erreicht werden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600" dirty="0"/>
              <a:t>			(→ 40 · 15).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600" b="1" dirty="0"/>
              <a:t>Mindestens</a:t>
            </a:r>
            <a:r>
              <a:rPr lang="de-DE" sz="2600" dirty="0"/>
              <a:t> müssen </a:t>
            </a:r>
            <a:r>
              <a:rPr lang="de-DE" sz="2600" b="1" dirty="0"/>
              <a:t>200</a:t>
            </a:r>
            <a:r>
              <a:rPr lang="de-DE" sz="2600" dirty="0"/>
              <a:t> Punkte erreicht werden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600" dirty="0"/>
              <a:t>			(→ im Schnitt also 5 NP).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600" b="1" dirty="0"/>
              <a:t>Genau</a:t>
            </a:r>
            <a:r>
              <a:rPr lang="de-DE" sz="2600" dirty="0"/>
              <a:t> </a:t>
            </a:r>
            <a:r>
              <a:rPr lang="de-DE" sz="2600" b="1" dirty="0"/>
              <a:t>40</a:t>
            </a:r>
            <a:r>
              <a:rPr lang="de-DE" sz="2600" dirty="0"/>
              <a:t> Kurse </a:t>
            </a:r>
            <a:r>
              <a:rPr lang="de-DE" sz="2600" b="1" dirty="0"/>
              <a:t>müssen</a:t>
            </a:r>
            <a:r>
              <a:rPr lang="de-DE" sz="2600" dirty="0"/>
              <a:t> angerechnet werden.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600" dirty="0"/>
              <a:t>Höchstens </a:t>
            </a:r>
            <a:r>
              <a:rPr lang="de-DE" sz="2600" b="1" dirty="0"/>
              <a:t>8</a:t>
            </a:r>
            <a:r>
              <a:rPr lang="de-DE" sz="2600" dirty="0"/>
              <a:t> der angerechneten bzw. anrechnungspflichtigen Kurse dürfen mit </a:t>
            </a:r>
            <a:r>
              <a:rPr lang="de-DE" sz="2600" b="1" dirty="0"/>
              <a:t>weniger als 5 Notenpunkten </a:t>
            </a:r>
            <a:r>
              <a:rPr lang="de-DE" sz="2600" dirty="0"/>
              <a:t>bewertet sein, darunter </a:t>
            </a:r>
            <a:r>
              <a:rPr lang="de-DE" sz="2600" b="1" dirty="0"/>
              <a:t>höchstens 3 in Leistungsfächern</a:t>
            </a:r>
            <a:r>
              <a:rPr lang="de-DE" sz="2600" dirty="0"/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600" dirty="0"/>
              <a:t>Kein belegpflichtiger bzw. angerechneter Kurs darf mit 0 NP bewertet sein.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700BB0B8-505A-471F-91C9-EBB0C43CD8DB}" type="slidenum">
              <a:rPr lang="de-DE" sz="1000">
                <a:latin typeface="+mn-lt"/>
              </a:rPr>
              <a:pPr lvl="1" algn="r">
                <a:defRPr/>
              </a:pPr>
              <a:t>19</a:t>
            </a:fld>
            <a:endParaRPr lang="de-DE" sz="1000" dirty="0"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550" y="188913"/>
            <a:ext cx="771525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2C40C103-89FD-4D16-A3FA-3D2C351EB81F}" type="slidenum">
              <a:rPr lang="de-DE" sz="1000">
                <a:latin typeface="+mn-lt"/>
              </a:rPr>
              <a:pPr lvl="1" algn="r">
                <a:defRPr/>
              </a:pPr>
              <a:t>2</a:t>
            </a:fld>
            <a:endParaRPr lang="de-DE" sz="1000" dirty="0">
              <a:latin typeface="+mn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72F065-34EA-473C-8F4C-97641BB34E2E}"/>
              </a:ext>
            </a:extLst>
          </p:cNvPr>
          <p:cNvSpPr txBox="1"/>
          <p:nvPr/>
        </p:nvSpPr>
        <p:spPr>
          <a:xfrm>
            <a:off x="341787" y="101823"/>
            <a:ext cx="5338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www.jkg-bruchsal.de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FF1B833-5E35-49E0-8A21-26A7899F43D0}"/>
              </a:ext>
            </a:extLst>
          </p:cNvPr>
          <p:cNvSpPr/>
          <p:nvPr/>
        </p:nvSpPr>
        <p:spPr>
          <a:xfrm>
            <a:off x="457200" y="5561559"/>
            <a:ext cx="4686831" cy="471863"/>
          </a:xfrm>
          <a:prstGeom prst="ellips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165079-E644-B974-F717-68F28D7DA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773"/>
            <a:ext cx="9144000" cy="557445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idx="1"/>
          </p:nvPr>
        </p:nvSpPr>
        <p:spPr>
          <a:xfrm>
            <a:off x="4788024" y="1981201"/>
            <a:ext cx="3667000" cy="4034164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de-DE" sz="1200" dirty="0"/>
              <a:t>die 12 Kurse in den Leistungsfächern, </a:t>
            </a:r>
            <a:r>
              <a:rPr lang="de-DE" sz="1200" dirty="0">
                <a:highlight>
                  <a:srgbClr val="FFFF00"/>
                </a:highlight>
              </a:rPr>
              <a:t>davon 2 Fächer doppelt gewertet </a:t>
            </a:r>
            <a:r>
              <a:rPr lang="de-DE" sz="1200" dirty="0"/>
              <a:t>(Entscheidung erst Ende  4. KHJ)</a:t>
            </a:r>
          </a:p>
          <a:p>
            <a:r>
              <a:rPr lang="de-DE" sz="1200" dirty="0"/>
              <a:t>falls nicht als LF abgerechnet, die BF: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200" dirty="0"/>
              <a:t>Deutsch (4 KHJ)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200" dirty="0"/>
              <a:t>Mathematik (4 KHJ)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200" dirty="0"/>
              <a:t>eine FS aus dem Pflichtbereich (4 KHJ)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200" dirty="0"/>
              <a:t>eine NW (</a:t>
            </a:r>
            <a:r>
              <a:rPr lang="de-DE" sz="1200" dirty="0" err="1"/>
              <a:t>Ph</a:t>
            </a:r>
            <a:r>
              <a:rPr lang="de-DE" sz="1200" dirty="0"/>
              <a:t>/</a:t>
            </a:r>
            <a:r>
              <a:rPr lang="de-DE" sz="1200" dirty="0" err="1"/>
              <a:t>Ch</a:t>
            </a:r>
            <a:r>
              <a:rPr lang="de-DE" sz="1200" dirty="0"/>
              <a:t>/Bio) (4 KHJ)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200" dirty="0"/>
              <a:t>eine weitere FS oder NW* aus dem Pflichtbereich (4 KHJ)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200" dirty="0"/>
              <a:t>Bildende Kunst oder Musik (</a:t>
            </a:r>
            <a:r>
              <a:rPr lang="de-DE" sz="1200" dirty="0">
                <a:highlight>
                  <a:srgbClr val="FFFF00"/>
                </a:highlight>
              </a:rPr>
              <a:t>2 KHJ</a:t>
            </a:r>
            <a:r>
              <a:rPr lang="de-DE" sz="12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200" dirty="0"/>
              <a:t>Geschichte (4 KHJ)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200" dirty="0"/>
              <a:t>Geografie und Gemeinschaftskunde (2+2 KHJ, anders bei WI als LF)</a:t>
            </a:r>
          </a:p>
          <a:p>
            <a:r>
              <a:rPr lang="de-DE" sz="1200" dirty="0"/>
              <a:t>soweit bisher noch nicht berücksichtigt: jeweils die Kurse in den </a:t>
            </a:r>
            <a:r>
              <a:rPr lang="de-DE" sz="1200" b="1" dirty="0">
                <a:highlight>
                  <a:srgbClr val="FFFF00"/>
                </a:highlight>
              </a:rPr>
              <a:t>mündlichen Prüfungsfächern</a:t>
            </a:r>
          </a:p>
          <a:p>
            <a:pPr marL="0" indent="0">
              <a:buNone/>
            </a:pPr>
            <a:endParaRPr lang="de-DE" sz="1200" b="1" dirty="0">
              <a:highlight>
                <a:srgbClr val="FFFF00"/>
              </a:highlight>
            </a:endParaRPr>
          </a:p>
          <a:p>
            <a:r>
              <a:rPr lang="de-DE" sz="1200" dirty="0"/>
              <a:t>plus x weitere Kurse zum Auffüllen auf </a:t>
            </a:r>
            <a:r>
              <a:rPr lang="de-DE" sz="1200" b="1" dirty="0">
                <a:highlight>
                  <a:srgbClr val="FFFF00"/>
                </a:highlight>
              </a:rPr>
              <a:t>genau 40 </a:t>
            </a:r>
            <a:r>
              <a:rPr lang="de-DE" sz="1200" dirty="0">
                <a:highlight>
                  <a:srgbClr val="FFFF00"/>
                </a:highlight>
              </a:rPr>
              <a:t>Kurse	</a:t>
            </a:r>
          </a:p>
          <a:p>
            <a:pPr algn="ctr">
              <a:buFont typeface="Wingdings" pitchFamily="2" charset="2"/>
              <a:buNone/>
            </a:pPr>
            <a:r>
              <a:rPr lang="de-DE" sz="1400" dirty="0"/>
              <a:t>	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 dirty="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E33D7395-6589-4F9D-9B54-C7B7AA8EDCA2}" type="slidenum">
              <a:rPr lang="de-DE" sz="1000">
                <a:latin typeface="+mn-lt"/>
              </a:rPr>
              <a:pPr lvl="1" algn="r">
                <a:defRPr/>
              </a:pPr>
              <a:t>20</a:t>
            </a:fld>
            <a:endParaRPr lang="de-DE" sz="1000" dirty="0">
              <a:latin typeface="+mn-lt"/>
            </a:endParaRPr>
          </a:p>
        </p:txBody>
      </p:sp>
      <p:sp>
        <p:nvSpPr>
          <p:cNvPr id="35845" name="Rectangle 2"/>
          <p:cNvSpPr txBox="1">
            <a:spLocks noChangeArrowheads="1"/>
          </p:cNvSpPr>
          <p:nvPr/>
        </p:nvSpPr>
        <p:spPr bwMode="auto">
          <a:xfrm>
            <a:off x="971550" y="1268413"/>
            <a:ext cx="7715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dirty="0">
                <a:latin typeface="Calibri" pitchFamily="34" charset="0"/>
              </a:rPr>
              <a:t>Erster Block: Zusammenschau Beleg-/Anrechnungs</a:t>
            </a:r>
            <a:r>
              <a:rPr lang="de-DE" b="1" dirty="0">
                <a:latin typeface="Calibri" pitchFamily="34" charset="0"/>
              </a:rPr>
              <a:t>pflicht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71550" y="188913"/>
            <a:ext cx="771525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  <p:sp>
        <p:nvSpPr>
          <p:cNvPr id="10" name="Rectangle 1027">
            <a:extLst>
              <a:ext uri="{FF2B5EF4-FFF2-40B4-BE49-F238E27FC236}">
                <a16:creationId xmlns:a16="http://schemas.microsoft.com/office/drawing/2014/main" id="{EE975150-F651-4929-B13A-3A14183C1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869" y="1988840"/>
            <a:ext cx="3811017" cy="403416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/>
              <a:t>3 Leistungsfächer plus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sz="12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sz="9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/>
              <a:t>(falls nicht als LF belegt) als Basisfächer: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dirty="0"/>
              <a:t>Deutsch (4 KHJ)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dirty="0"/>
              <a:t>Mathematik (4 KHJ)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dirty="0"/>
              <a:t>eine FS aus dem Pflichtbereich (En/Fr/La) (4 KHJ)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dirty="0"/>
              <a:t>eine NW (</a:t>
            </a:r>
            <a:r>
              <a:rPr lang="de-DE" sz="1200" dirty="0" err="1"/>
              <a:t>Ph</a:t>
            </a:r>
            <a:r>
              <a:rPr lang="de-DE" sz="1200" dirty="0"/>
              <a:t>/</a:t>
            </a:r>
            <a:r>
              <a:rPr lang="de-DE" sz="1200" dirty="0" err="1"/>
              <a:t>Ch</a:t>
            </a:r>
            <a:r>
              <a:rPr lang="de-DE" sz="1200" dirty="0"/>
              <a:t>/Bio) (4 KHJ)</a:t>
            </a:r>
            <a:endParaRPr lang="de-DE" sz="1200" i="1" dirty="0"/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dirty="0"/>
              <a:t>eine </a:t>
            </a:r>
            <a:r>
              <a:rPr lang="de-DE" sz="1200" u="sng" dirty="0"/>
              <a:t>weitere</a:t>
            </a:r>
            <a:r>
              <a:rPr lang="de-DE" sz="1200" dirty="0"/>
              <a:t> FS </a:t>
            </a:r>
            <a:r>
              <a:rPr lang="de-DE" sz="1200" u="sng" dirty="0"/>
              <a:t>oder</a:t>
            </a:r>
            <a:r>
              <a:rPr lang="de-DE" sz="1200" dirty="0"/>
              <a:t> NW* aus dem Pflichtbereich (4 KHJ)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dirty="0"/>
              <a:t>Bildende Kunst </a:t>
            </a:r>
            <a:r>
              <a:rPr lang="de-DE" sz="1200" u="sng" dirty="0"/>
              <a:t>oder</a:t>
            </a:r>
            <a:r>
              <a:rPr lang="de-DE" sz="1200" dirty="0"/>
              <a:t> Musik (</a:t>
            </a:r>
            <a:r>
              <a:rPr lang="de-DE" sz="1200" dirty="0">
                <a:highlight>
                  <a:srgbClr val="FFFF00"/>
                </a:highlight>
              </a:rPr>
              <a:t>4 KHJ</a:t>
            </a:r>
            <a:r>
              <a:rPr lang="de-DE" sz="1200" dirty="0"/>
              <a:t>)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dirty="0"/>
              <a:t>Geschichte (4 KHJ)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dirty="0"/>
              <a:t>Geografie und Gemeinschaftskunde (2+2 KHJ, anders bei WI als LF) 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highlight>
                  <a:srgbClr val="FFFF00"/>
                </a:highlight>
              </a:rPr>
              <a:t>Religion bzw. Ethik (4 KHJ)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highlight>
                  <a:srgbClr val="FFFF00"/>
                </a:highlight>
              </a:rPr>
              <a:t>Sport (4 KHJ</a:t>
            </a:r>
            <a:r>
              <a:rPr lang="de-DE" sz="1200" dirty="0"/>
              <a:t>; Ausnahme: </a:t>
            </a:r>
            <a:r>
              <a:rPr lang="de-DE" sz="1200" u="sng" dirty="0"/>
              <a:t>dauerhaftes</a:t>
            </a:r>
            <a:r>
              <a:rPr lang="de-DE" sz="1200" dirty="0"/>
              <a:t> Attest &gt; Ersatzkurs aus dem Pflichtbereich)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1200" dirty="0"/>
              <a:t>-&gt; insgesamt </a:t>
            </a:r>
            <a:r>
              <a:rPr lang="de-DE" sz="1200" b="1" dirty="0">
                <a:highlight>
                  <a:srgbClr val="FFFF00"/>
                </a:highlight>
              </a:rPr>
              <a:t>mindestens 42 </a:t>
            </a:r>
            <a:r>
              <a:rPr lang="de-DE" sz="1200" dirty="0">
                <a:highlight>
                  <a:srgbClr val="FFFF00"/>
                </a:highlight>
              </a:rPr>
              <a:t>Kurse</a:t>
            </a:r>
          </a:p>
          <a:p>
            <a:pPr marL="0" indent="0" defTabSz="71913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de-DE" sz="1200" dirty="0"/>
              <a:t>	</a:t>
            </a:r>
            <a:r>
              <a:rPr lang="de-DE" sz="1200" dirty="0">
                <a:solidFill>
                  <a:srgbClr val="92D050"/>
                </a:solidFill>
              </a:rPr>
              <a:t>			</a:t>
            </a:r>
            <a:r>
              <a:rPr lang="de-DE" sz="1200" dirty="0"/>
              <a:t>	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75CDE7-3D57-452A-81A3-807AF3C89116}"/>
              </a:ext>
            </a:extLst>
          </p:cNvPr>
          <p:cNvSpPr txBox="1"/>
          <p:nvPr/>
        </p:nvSpPr>
        <p:spPr>
          <a:xfrm>
            <a:off x="2653211" y="608699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71913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de-DE" sz="1200" dirty="0">
                <a:latin typeface="+mn-lt"/>
              </a:rPr>
              <a:t>*Zweite NW ersetzbar durch:  -&gt; </a:t>
            </a:r>
            <a:r>
              <a:rPr lang="de-DE" sz="1200" dirty="0" err="1">
                <a:latin typeface="+mn-lt"/>
              </a:rPr>
              <a:t>Inf</a:t>
            </a:r>
            <a:r>
              <a:rPr lang="de-DE" sz="1200" dirty="0">
                <a:latin typeface="+mn-lt"/>
              </a:rPr>
              <a:t>  oder </a:t>
            </a:r>
            <a:r>
              <a:rPr lang="de-DE" sz="1200" dirty="0" err="1">
                <a:latin typeface="+mn-lt"/>
              </a:rPr>
              <a:t>NwT</a:t>
            </a:r>
            <a:r>
              <a:rPr lang="de-DE" sz="1200" dirty="0">
                <a:latin typeface="+mn-lt"/>
              </a:rPr>
              <a:t> (</a:t>
            </a:r>
            <a:r>
              <a:rPr lang="de-DE" sz="1200" dirty="0" err="1">
                <a:latin typeface="+mn-lt"/>
              </a:rPr>
              <a:t>s.v</a:t>
            </a:r>
            <a:r>
              <a:rPr lang="de-DE" sz="1200" dirty="0">
                <a:latin typeface="+mn-lt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2298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7715250" cy="723900"/>
          </a:xfrm>
        </p:spPr>
        <p:txBody>
          <a:bodyPr/>
          <a:lstStyle/>
          <a:p>
            <a:pPr algn="l"/>
            <a:r>
              <a:rPr lang="de-DE" sz="2800" dirty="0"/>
              <a:t>Zweiter Block: Abiturprüfungsblock - Berechnung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73930214-D79A-422C-B128-9F1B4C281005}" type="slidenum">
              <a:rPr lang="de-DE" sz="1000">
                <a:latin typeface="+mn-lt"/>
              </a:rPr>
              <a:pPr lvl="1" algn="r">
                <a:defRPr/>
              </a:pPr>
              <a:t>21</a:t>
            </a:fld>
            <a:endParaRPr lang="de-DE" sz="1000" dirty="0">
              <a:latin typeface="+mn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71550" y="188913"/>
            <a:ext cx="771525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200F02-53F7-4066-9529-27070E894539}"/>
              </a:ext>
            </a:extLst>
          </p:cNvPr>
          <p:cNvSpPr txBox="1"/>
          <p:nvPr/>
        </p:nvSpPr>
        <p:spPr>
          <a:xfrm>
            <a:off x="684213" y="2204864"/>
            <a:ext cx="8002587" cy="3708708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sz="2000" b="1" dirty="0">
                <a:latin typeface="+mn-lt"/>
              </a:rPr>
              <a:t>Mindestanforderungen zum Bestehen des Abiturs</a:t>
            </a:r>
            <a:r>
              <a:rPr lang="de-DE" sz="2000" dirty="0">
                <a:latin typeface="+mn-lt"/>
              </a:rPr>
              <a:t>:</a:t>
            </a:r>
          </a:p>
          <a:p>
            <a:pPr marL="269875" indent="-17938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latin typeface="+mn-lt"/>
              </a:rPr>
              <a:t>mindestens 100 Punkte insgesamt (bei 4facher Wertung jeder Prüfung)</a:t>
            </a:r>
          </a:p>
          <a:p>
            <a:pPr marL="269875" indent="-17938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latin typeface="+mn-lt"/>
              </a:rPr>
              <a:t>in drei Prüfungsfächern, darunter zwei schriftliche Prüfungsfächer, mindestens je 20 Punkte (in 4facher Wertung, d.h.: nur eine LF-Prüfung bzw. zwei Prüfungen insgesamt dürfen mit weniger als 05NP abgeschlossen werden) </a:t>
            </a:r>
          </a:p>
          <a:p>
            <a:pPr marL="269875" indent="-17938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latin typeface="+mn-lt"/>
              </a:rPr>
              <a:t>in jedem Prüfungsfach mindestens 4 Punkte (bei 4facher Wertung; also </a:t>
            </a:r>
            <a:r>
              <a:rPr lang="de-DE" sz="2000" u="sng" dirty="0">
                <a:latin typeface="+mn-lt"/>
              </a:rPr>
              <a:t>keine Prüfung mit 0NP</a:t>
            </a:r>
            <a:r>
              <a:rPr lang="de-DE" sz="2000" dirty="0">
                <a:latin typeface="+mn-lt"/>
              </a:rPr>
              <a:t>), d.h.: </a:t>
            </a:r>
          </a:p>
          <a:p>
            <a:pPr marL="735013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"/>
              <a:defRPr/>
            </a:pPr>
            <a:r>
              <a:rPr lang="de-DE" sz="2000" dirty="0">
                <a:latin typeface="+mn-lt"/>
              </a:rPr>
              <a:t>Bei 0NP in der </a:t>
            </a:r>
            <a:r>
              <a:rPr lang="de-DE" sz="2000" dirty="0" err="1">
                <a:latin typeface="+mn-lt"/>
              </a:rPr>
              <a:t>schrPr</a:t>
            </a:r>
            <a:r>
              <a:rPr lang="de-DE" sz="2000" dirty="0">
                <a:latin typeface="+mn-lt"/>
              </a:rPr>
              <a:t> muss eine mdl. Zusatzprüfung mit mind. 3 NP absolviert werden bzw. </a:t>
            </a:r>
          </a:p>
          <a:p>
            <a:pPr marL="735013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"/>
              <a:defRPr/>
            </a:pPr>
            <a:r>
              <a:rPr lang="de-DE" sz="2000" dirty="0">
                <a:latin typeface="+mn-lt"/>
              </a:rPr>
              <a:t>in den </a:t>
            </a:r>
            <a:r>
              <a:rPr lang="de-DE" sz="2000" dirty="0" err="1">
                <a:latin typeface="+mn-lt"/>
              </a:rPr>
              <a:t>mPr</a:t>
            </a:r>
            <a:r>
              <a:rPr lang="de-DE" sz="2000" dirty="0">
                <a:latin typeface="+mn-lt"/>
              </a:rPr>
              <a:t> (Basiskurse) muss mind. jeweils 1 NP erreicht werden.</a:t>
            </a:r>
          </a:p>
        </p:txBody>
      </p:sp>
    </p:spTree>
    <p:extLst>
      <p:ext uri="{BB962C8B-B14F-4D97-AF65-F5344CB8AC3E}">
        <p14:creationId xmlns:p14="http://schemas.microsoft.com/office/powerpoint/2010/main" val="3707624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7715250" cy="720725"/>
          </a:xfrm>
        </p:spPr>
        <p:txBody>
          <a:bodyPr/>
          <a:lstStyle/>
          <a:p>
            <a:pPr algn="l"/>
            <a:r>
              <a:rPr lang="de-DE" sz="2800" dirty="0"/>
              <a:t>Zweiter Block: Abiturprüfungsblock - Fächerwahl</a:t>
            </a:r>
          </a:p>
        </p:txBody>
      </p:sp>
      <p:sp>
        <p:nvSpPr>
          <p:cNvPr id="23558" name="Rectangle 2051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767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/>
              <a:t>Schriftliche Prüfung: </a:t>
            </a:r>
          </a:p>
          <a:p>
            <a:pPr marL="1258888" indent="-358775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die 3 Leistungsfächer	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dirty="0"/>
              <a:t>Mündliche Prüfung (Basiskurs):</a:t>
            </a:r>
          </a:p>
          <a:p>
            <a:pPr marL="12382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in zwei weiteren Fächern, die über vier Halbjahre belegt wurden </a:t>
            </a:r>
          </a:p>
          <a:p>
            <a:pPr marL="12382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solidFill>
                  <a:srgbClr val="FF0000"/>
                </a:solidFill>
              </a:rPr>
              <a:t>ab Abitur 2025: nicht mehr möglich </a:t>
            </a:r>
            <a:r>
              <a:rPr lang="de-DE" sz="1600" u="sng" dirty="0">
                <a:solidFill>
                  <a:srgbClr val="FF0000"/>
                </a:solidFill>
              </a:rPr>
              <a:t>als Kombinationsprüfung </a:t>
            </a:r>
            <a:r>
              <a:rPr lang="de-DE" sz="1600" dirty="0">
                <a:solidFill>
                  <a:srgbClr val="FF0000"/>
                </a:solidFill>
              </a:rPr>
              <a:t>in Geografie (</a:t>
            </a:r>
            <a:r>
              <a:rPr lang="de-DE" sz="1600" dirty="0" err="1">
                <a:solidFill>
                  <a:srgbClr val="FF0000"/>
                </a:solidFill>
              </a:rPr>
              <a:t>Ek</a:t>
            </a:r>
            <a:r>
              <a:rPr lang="de-DE" sz="1600" dirty="0">
                <a:solidFill>
                  <a:srgbClr val="FF0000"/>
                </a:solidFill>
              </a:rPr>
              <a:t>)/ Gemeinschaftskunde (</a:t>
            </a:r>
            <a:r>
              <a:rPr lang="de-DE" sz="1600" dirty="0" err="1">
                <a:solidFill>
                  <a:srgbClr val="FF0000"/>
                </a:solidFill>
              </a:rPr>
              <a:t>Gk</a:t>
            </a:r>
            <a:r>
              <a:rPr lang="de-DE" sz="1600" dirty="0">
                <a:solidFill>
                  <a:srgbClr val="FF0000"/>
                </a:solidFill>
              </a:rPr>
              <a:t>); am JKG nur in </a:t>
            </a:r>
            <a:r>
              <a:rPr lang="de-DE" sz="1600" dirty="0" err="1">
                <a:solidFill>
                  <a:srgbClr val="FF0000"/>
                </a:solidFill>
              </a:rPr>
              <a:t>ek</a:t>
            </a:r>
            <a:r>
              <a:rPr lang="de-DE" sz="1600" dirty="0">
                <a:solidFill>
                  <a:srgbClr val="FF0000"/>
                </a:solidFill>
              </a:rPr>
              <a:t> bei Belegung von </a:t>
            </a:r>
            <a:r>
              <a:rPr lang="de-DE" sz="1600" dirty="0" err="1">
                <a:solidFill>
                  <a:srgbClr val="FF0000"/>
                </a:solidFill>
              </a:rPr>
              <a:t>ek</a:t>
            </a:r>
            <a:r>
              <a:rPr lang="de-DE" sz="1600" dirty="0">
                <a:solidFill>
                  <a:srgbClr val="FF0000"/>
                </a:solidFill>
              </a:rPr>
              <a:t>+</a:t>
            </a:r>
          </a:p>
          <a:p>
            <a:pPr marL="12382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Hinweis: Religion/Ethik* bzw. Informatik kann nur dann als mündliches Prüfungsfach gewählt werden, wenn es bereits in Klasse 10 (G8) / 11 (G9) besucht wurde! (*s. „Leitfaden“ S. 16f. zu besonderen Bestimmungen)</a:t>
            </a:r>
          </a:p>
          <a:p>
            <a:pPr marL="12382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Aufgaben im Rahmen der Bildungs-/Lehrpläne für die Qualifikationsphase, ohne Beschränkung auf die Sachgebiete eines Schulhalbjahres</a:t>
            </a:r>
          </a:p>
          <a:p>
            <a:pPr marL="12382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/>
              <a:t>ca. 20 Minuten Vorbereitungszeit, 20 Minuten Prüfungszeit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>
                <a:sym typeface="Wingdings"/>
              </a:rPr>
              <a:t> </a:t>
            </a:r>
            <a:r>
              <a:rPr lang="de-DE" sz="2000" dirty="0"/>
              <a:t>Alle 3 Aufgabenfelder müssen abgedeckt sein! </a:t>
            </a:r>
            <a:r>
              <a:rPr lang="de-DE" sz="2000" dirty="0">
                <a:sym typeface="Wingdings"/>
              </a:rPr>
              <a:t></a:t>
            </a:r>
            <a:endParaRPr lang="de-DE" sz="20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E2AE6F68-F5B0-437C-8621-4210F2EB6254}" type="slidenum">
              <a:rPr lang="de-DE" sz="1000">
                <a:latin typeface="+mn-lt"/>
              </a:rPr>
              <a:pPr lvl="1" algn="r">
                <a:defRPr/>
              </a:pPr>
              <a:t>22</a:t>
            </a:fld>
            <a:endParaRPr lang="de-DE" sz="1000" dirty="0"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550" y="188913"/>
            <a:ext cx="771525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916485"/>
            <a:ext cx="8037513" cy="919061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1600" dirty="0">
                <a:sym typeface="Symbol" pitchFamily="18" charset="2"/>
              </a:rPr>
              <a:t>Da Deutsch und Mathematik als Pflichtbestandteile der Abiturprüfung bereits  AF I  und  AF III abdecken, muss mindestens </a:t>
            </a:r>
            <a:r>
              <a:rPr lang="de-DE" sz="1600" b="1" dirty="0">
                <a:sym typeface="Symbol" pitchFamily="18" charset="2"/>
              </a:rPr>
              <a:t>ein</a:t>
            </a:r>
            <a:r>
              <a:rPr lang="de-DE" sz="1600" dirty="0">
                <a:sym typeface="Symbol" pitchFamily="18" charset="2"/>
              </a:rPr>
              <a:t> weiteres</a:t>
            </a:r>
            <a:r>
              <a:rPr lang="de-DE" sz="1600" b="1" dirty="0">
                <a:sym typeface="Symbol" pitchFamily="18" charset="2"/>
              </a:rPr>
              <a:t> Prüfungsfach aus dem  AF II  </a:t>
            </a:r>
            <a:r>
              <a:rPr lang="de-DE" sz="1600" dirty="0">
                <a:sym typeface="Symbol" pitchFamily="18" charset="2"/>
              </a:rPr>
              <a:t>gewählt werden. </a:t>
            </a:r>
            <a:br>
              <a:rPr lang="de-DE" sz="1600" dirty="0">
                <a:sym typeface="Symbol" pitchFamily="18" charset="2"/>
              </a:rPr>
            </a:br>
            <a:r>
              <a:rPr lang="de-DE" sz="1600" dirty="0">
                <a:sym typeface="Symbol" pitchFamily="18" charset="2"/>
              </a:rPr>
              <a:t>Daraus ergeben sich diese Wahlmöglichkeiten (mehr s. Leitfaden S. 10f.):</a:t>
            </a:r>
            <a:br>
              <a:rPr lang="de-DE" sz="1600" dirty="0">
                <a:sym typeface="Symbol" pitchFamily="18" charset="2"/>
              </a:rPr>
            </a:br>
            <a:endParaRPr lang="de-DE" sz="1600" dirty="0"/>
          </a:p>
        </p:txBody>
      </p:sp>
      <p:sp>
        <p:nvSpPr>
          <p:cNvPr id="48130" name="Rectangle 22"/>
          <p:cNvSpPr>
            <a:spLocks noGrp="1" noChangeArrowheads="1"/>
          </p:cNvSpPr>
          <p:nvPr>
            <p:ph idx="1"/>
          </p:nvPr>
        </p:nvSpPr>
        <p:spPr>
          <a:xfrm>
            <a:off x="519113" y="3217863"/>
            <a:ext cx="8280400" cy="400110"/>
          </a:xfrm>
        </p:spPr>
        <p:txBody>
          <a:bodyPr>
            <a:spAutoFit/>
          </a:bodyPr>
          <a:lstStyle/>
          <a:p>
            <a:pPr marL="0" indent="0">
              <a:buFont typeface="Arial" charset="0"/>
              <a:buNone/>
            </a:pPr>
            <a:r>
              <a:rPr lang="de-DE" sz="2000" dirty="0">
                <a:cs typeface="Arial" charset="0"/>
              </a:rPr>
              <a:t>schriftliche Prüfungsfächer (= die 3 LF)	       mündliche Prüfungsfächer</a:t>
            </a:r>
            <a:endParaRPr lang="de-DE" sz="2000" dirty="0">
              <a:latin typeface="Times New Roman" pitchFamily="18" charset="0"/>
            </a:endParaRPr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>
            <a:off x="4211637" y="4149078"/>
            <a:ext cx="1350963" cy="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4211637" y="5635623"/>
            <a:ext cx="1350963" cy="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8158" name="Line 60"/>
          <p:cNvSpPr>
            <a:spLocks noChangeShapeType="1"/>
          </p:cNvSpPr>
          <p:nvPr/>
        </p:nvSpPr>
        <p:spPr bwMode="auto">
          <a:xfrm>
            <a:off x="536575" y="3619500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2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prstClr val="black"/>
                </a:solidFill>
                <a:latin typeface="Calibri"/>
              </a:rPr>
              <a:pPr>
                <a:defRPr/>
              </a:pPr>
              <a:t>25.02.2024</a:t>
            </a:fld>
            <a:endParaRPr lang="de-D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prstClr val="black"/>
                </a:solidFill>
                <a:latin typeface="Calibri"/>
              </a:rPr>
              <a:t>JKG Bruchsal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92274D0C-52AE-4527-842B-F571761562A2}" type="slidenum">
              <a:rPr lang="de-DE" sz="1000">
                <a:solidFill>
                  <a:prstClr val="black"/>
                </a:solidFill>
                <a:latin typeface="Calibri"/>
              </a:rPr>
              <a:pPr lvl="1" algn="r">
                <a:defRPr/>
              </a:pPr>
              <a:t>23</a:t>
            </a:fld>
            <a:endParaRPr lang="de-D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971550" y="188913"/>
            <a:ext cx="771525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966788" y="1268413"/>
            <a:ext cx="7423150" cy="7286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2800" dirty="0">
                <a:solidFill>
                  <a:prstClr val="black"/>
                </a:solidFill>
                <a:latin typeface="Calibri"/>
                <a:sym typeface="Symbol" pitchFamily="18" charset="2"/>
              </a:rPr>
              <a:t>Vorgaben zur Wahl des 4. und 5. Prüfungsfaches</a:t>
            </a:r>
            <a:endParaRPr lang="de-DE" sz="28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5573216" y="3717032"/>
            <a:ext cx="2941762" cy="942975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„beliebige“ Fächer</a:t>
            </a:r>
            <a:endParaRPr lang="de-DE" sz="1400" b="1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(oder BLL mit fachlich-inhaltlichem Schwerpunkt des einzelnen Schülerbeitrags aus beliebigem Aufgabenfeld)</a:t>
            </a:r>
          </a:p>
        </p:txBody>
      </p:sp>
      <p:sp>
        <p:nvSpPr>
          <p:cNvPr id="77" name="Rectangle 19"/>
          <p:cNvSpPr>
            <a:spLocks noChangeArrowheads="1"/>
          </p:cNvSpPr>
          <p:nvPr/>
        </p:nvSpPr>
        <p:spPr bwMode="auto">
          <a:xfrm>
            <a:off x="5631624" y="4772828"/>
            <a:ext cx="1687647" cy="1583521"/>
          </a:xfrm>
          <a:prstGeom prst="rect">
            <a:avLst/>
          </a:prstGeom>
          <a:solidFill>
            <a:srgbClr val="FF7C80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Mind.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ein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Fach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aus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Ge, Rel, Eth, Ek,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Gk</a:t>
            </a:r>
            <a:endParaRPr lang="de-DE" sz="1200" b="1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(oder BLL mit fachlich-inhaltlichem Schwerpunkt des einzelnen Schülerbeitrags aus dem </a:t>
            </a:r>
            <a:r>
              <a:rPr lang="de-DE" sz="9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gesellschafts-wissenschaftlichen</a:t>
            </a:r>
            <a:r>
              <a:rPr lang="de-DE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Aufgabenfeld)</a:t>
            </a:r>
            <a:endParaRPr lang="de-DE" sz="900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050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74B175-FCF4-4F87-A456-906102D1C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80997"/>
              </p:ext>
            </p:extLst>
          </p:nvPr>
        </p:nvGraphicFramePr>
        <p:xfrm>
          <a:off x="766089" y="3873772"/>
          <a:ext cx="3445548" cy="2226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516">
                  <a:extLst>
                    <a:ext uri="{9D8B030D-6E8A-4147-A177-3AD203B41FA5}">
                      <a16:colId xmlns:a16="http://schemas.microsoft.com/office/drawing/2014/main" val="474321313"/>
                    </a:ext>
                  </a:extLst>
                </a:gridCol>
                <a:gridCol w="1148516">
                  <a:extLst>
                    <a:ext uri="{9D8B030D-6E8A-4147-A177-3AD203B41FA5}">
                      <a16:colId xmlns:a16="http://schemas.microsoft.com/office/drawing/2014/main" val="681070684"/>
                    </a:ext>
                  </a:extLst>
                </a:gridCol>
                <a:gridCol w="1148516">
                  <a:extLst>
                    <a:ext uri="{9D8B030D-6E8A-4147-A177-3AD203B41FA5}">
                      <a16:colId xmlns:a16="http://schemas.microsoft.com/office/drawing/2014/main" val="807824448"/>
                    </a:ext>
                  </a:extLst>
                </a:gridCol>
              </a:tblGrid>
              <a:tr h="1186540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Ma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Ge, Ek,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Gk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b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Eth, Wi</a:t>
                      </a:r>
                      <a:endParaRPr lang="de-D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98600"/>
                  </a:ext>
                </a:extLst>
              </a:tr>
              <a:tr h="1040177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Ma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</a:t>
                      </a: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Fach</a:t>
                      </a: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das nicht aus AF II stammt 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141401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50A9ED9-6DE4-4A14-B69F-8BA2611847F0}"/>
              </a:ext>
            </a:extLst>
          </p:cNvPr>
          <p:cNvSpPr txBox="1"/>
          <p:nvPr/>
        </p:nvSpPr>
        <p:spPr>
          <a:xfrm>
            <a:off x="744538" y="2770455"/>
            <a:ext cx="77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  <a:sym typeface="Symbol" pitchFamily="18" charset="2"/>
              </a:rPr>
              <a:t>Variante I: De UND Ma als LF:</a:t>
            </a:r>
            <a:endParaRPr lang="de-DE" dirty="0">
              <a:latin typeface="+mn-lt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9EC561DA-EB62-495D-B481-880CE8BC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827" y="4772828"/>
            <a:ext cx="1112151" cy="1583521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„beliebiges“ Fach oder BLL </a:t>
            </a:r>
            <a:endParaRPr lang="de-DE" sz="1200" b="1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92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130" grpId="0" build="p"/>
      <p:bldP spid="24" grpId="0" animBg="1"/>
      <p:bldP spid="25" grpId="0" animBg="1"/>
      <p:bldP spid="48158" grpId="0" animBg="1"/>
      <p:bldP spid="76" grpId="0" animBg="1"/>
      <p:bldP spid="77" grpId="0" animBg="1"/>
      <p:bldP spid="6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2"/>
          <p:cNvSpPr>
            <a:spLocks noGrp="1" noChangeArrowheads="1"/>
          </p:cNvSpPr>
          <p:nvPr>
            <p:ph idx="1"/>
          </p:nvPr>
        </p:nvSpPr>
        <p:spPr>
          <a:xfrm>
            <a:off x="519113" y="2344986"/>
            <a:ext cx="8280400" cy="401637"/>
          </a:xfrm>
        </p:spPr>
        <p:txBody>
          <a:bodyPr>
            <a:spAutoFit/>
          </a:bodyPr>
          <a:lstStyle/>
          <a:p>
            <a:pPr marL="0" indent="0">
              <a:buFont typeface="Arial" charset="0"/>
              <a:buNone/>
            </a:pPr>
            <a:r>
              <a:rPr lang="de-DE" sz="2000" dirty="0">
                <a:cs typeface="Arial" charset="0"/>
              </a:rPr>
              <a:t>schriftliche Prüfungsfächer 		       mündliche Prüfungsfächer</a:t>
            </a:r>
            <a:endParaRPr lang="de-DE" sz="2000" dirty="0">
              <a:latin typeface="Times New Roman" pitchFamily="18" charset="0"/>
            </a:endParaRPr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>
            <a:off x="4211637" y="3428998"/>
            <a:ext cx="1350963" cy="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4211637" y="4725144"/>
            <a:ext cx="1350963" cy="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8158" name="Line 60"/>
          <p:cNvSpPr>
            <a:spLocks noChangeShapeType="1"/>
          </p:cNvSpPr>
          <p:nvPr/>
        </p:nvSpPr>
        <p:spPr bwMode="auto">
          <a:xfrm>
            <a:off x="536575" y="2746623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2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prstClr val="black"/>
                </a:solidFill>
                <a:latin typeface="Calibri"/>
              </a:rPr>
              <a:pPr>
                <a:defRPr/>
              </a:pPr>
              <a:t>25.02.2024</a:t>
            </a:fld>
            <a:endParaRPr lang="de-D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prstClr val="black"/>
                </a:solidFill>
                <a:latin typeface="Calibri"/>
              </a:rPr>
              <a:t>JKG Bruchsal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92274D0C-52AE-4527-842B-F571761562A2}" type="slidenum">
              <a:rPr lang="de-DE" sz="1000">
                <a:solidFill>
                  <a:prstClr val="black"/>
                </a:solidFill>
                <a:latin typeface="Calibri"/>
              </a:rPr>
              <a:pPr lvl="1" algn="r">
                <a:defRPr/>
              </a:pPr>
              <a:t>24</a:t>
            </a:fld>
            <a:endParaRPr lang="de-D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971550" y="188913"/>
            <a:ext cx="771525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966788" y="1268413"/>
            <a:ext cx="7423150" cy="7286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2800" dirty="0">
                <a:solidFill>
                  <a:prstClr val="black"/>
                </a:solidFill>
                <a:latin typeface="Calibri"/>
                <a:sym typeface="Symbol" pitchFamily="18" charset="2"/>
              </a:rPr>
              <a:t>Vorgaben zur Wahl des 4. und 5. Prüfungsfaches</a:t>
            </a:r>
            <a:endParaRPr lang="de-DE" sz="28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5573216" y="2990081"/>
            <a:ext cx="1292533" cy="942975"/>
          </a:xfrm>
          <a:prstGeom prst="rect">
            <a:avLst/>
          </a:prstGeom>
          <a:solidFill>
            <a:srgbClr val="92D050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algn="ctr"/>
            <a:r>
              <a:rPr lang="de-DE" sz="1800" b="1" dirty="0">
                <a:latin typeface="+mn-lt"/>
              </a:rPr>
              <a:t>Ma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74B175-FCF4-4F87-A456-906102D1C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51150"/>
              </p:ext>
            </p:extLst>
          </p:nvPr>
        </p:nvGraphicFramePr>
        <p:xfrm>
          <a:off x="737564" y="2991593"/>
          <a:ext cx="3445548" cy="228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516">
                  <a:extLst>
                    <a:ext uri="{9D8B030D-6E8A-4147-A177-3AD203B41FA5}">
                      <a16:colId xmlns:a16="http://schemas.microsoft.com/office/drawing/2014/main" val="474321313"/>
                    </a:ext>
                  </a:extLst>
                </a:gridCol>
                <a:gridCol w="1148516">
                  <a:extLst>
                    <a:ext uri="{9D8B030D-6E8A-4147-A177-3AD203B41FA5}">
                      <a16:colId xmlns:a16="http://schemas.microsoft.com/office/drawing/2014/main" val="681070684"/>
                    </a:ext>
                  </a:extLst>
                </a:gridCol>
                <a:gridCol w="1148516">
                  <a:extLst>
                    <a:ext uri="{9D8B030D-6E8A-4147-A177-3AD203B41FA5}">
                      <a16:colId xmlns:a16="http://schemas.microsoft.com/office/drawing/2014/main" val="807824448"/>
                    </a:ext>
                  </a:extLst>
                </a:gridCol>
              </a:tblGrid>
              <a:tr h="1219026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Ge, Ek,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Gk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b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Eth,  Wi</a:t>
                      </a:r>
                      <a:endParaRPr lang="de-D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98600"/>
                  </a:ext>
                </a:extLst>
              </a:tr>
              <a:tr h="1068655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De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NW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Bel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Fach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, das nicht aus AF II stammt 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141401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50A9ED9-6DE4-4A14-B69F-8BA2611847F0}"/>
              </a:ext>
            </a:extLst>
          </p:cNvPr>
          <p:cNvSpPr txBox="1"/>
          <p:nvPr/>
        </p:nvSpPr>
        <p:spPr>
          <a:xfrm>
            <a:off x="744538" y="1949208"/>
            <a:ext cx="77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  <a:sym typeface="Symbol" pitchFamily="18" charset="2"/>
              </a:rPr>
              <a:t>Variante II: De als LF, Ma als Basisfach (bzw. umgekehrt):</a:t>
            </a:r>
            <a:endParaRPr lang="de-DE" dirty="0">
              <a:latin typeface="+mn-lt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EC561DA-EB62-495D-B481-880CE8BC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461" y="2990081"/>
            <a:ext cx="1350963" cy="942975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 sz="11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„beliebiges“ Fach </a:t>
            </a:r>
            <a:endParaRPr lang="de-DE" sz="1100" b="1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(oder BLL)</a:t>
            </a:r>
            <a:r>
              <a:rPr lang="de-DE" sz="9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 sz="1050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D728F-12E6-448E-9495-CA7DF5E5F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461" y="4258209"/>
            <a:ext cx="1350963" cy="1907095"/>
          </a:xfrm>
          <a:prstGeom prst="rect">
            <a:avLst/>
          </a:prstGeom>
          <a:solidFill>
            <a:srgbClr val="FF7C80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Ge, Rel, Eth, Ek,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e-DE" sz="1400" b="1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sz="1200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(oder BLL mit fachlich-inhaltlichem Schwerpunkt des einzelnen Schülerbeitrags aus dem </a:t>
            </a:r>
            <a:r>
              <a:rPr lang="de-DE" sz="10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gesellschafts-wissenschaftlichen</a:t>
            </a:r>
            <a:r>
              <a:rPr lang="de-DE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Aufgabenfeld)</a:t>
            </a:r>
            <a:endParaRPr lang="de-DE" sz="1000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200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4B9CDD1D-A305-48B6-AE38-AC0105F21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25" y="4258209"/>
            <a:ext cx="1292533" cy="942975"/>
          </a:xfrm>
          <a:prstGeom prst="rect">
            <a:avLst/>
          </a:prstGeom>
          <a:solidFill>
            <a:srgbClr val="92D050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algn="ctr"/>
            <a:r>
              <a:rPr lang="de-DE" sz="1800" b="1" dirty="0">
                <a:latin typeface="+mn-lt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281514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76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2"/>
          <p:cNvSpPr>
            <a:spLocks noGrp="1" noChangeArrowheads="1"/>
          </p:cNvSpPr>
          <p:nvPr>
            <p:ph idx="1"/>
          </p:nvPr>
        </p:nvSpPr>
        <p:spPr>
          <a:xfrm>
            <a:off x="519113" y="2344986"/>
            <a:ext cx="8280400" cy="401637"/>
          </a:xfrm>
        </p:spPr>
        <p:txBody>
          <a:bodyPr>
            <a:spAutoFit/>
          </a:bodyPr>
          <a:lstStyle/>
          <a:p>
            <a:pPr marL="0" indent="0">
              <a:buFont typeface="Arial" charset="0"/>
              <a:buNone/>
            </a:pPr>
            <a:r>
              <a:rPr lang="de-DE" sz="2000" dirty="0">
                <a:cs typeface="Arial" charset="0"/>
              </a:rPr>
              <a:t>schriftliche Prüfungsfächer 		       mündliche Prüfungsfächer</a:t>
            </a:r>
            <a:endParaRPr lang="de-DE" sz="2000" dirty="0">
              <a:latin typeface="Times New Roman" pitchFamily="18" charset="0"/>
            </a:endParaRPr>
          </a:p>
        </p:txBody>
      </p:sp>
      <p:sp>
        <p:nvSpPr>
          <p:cNvPr id="24" name="Line 57"/>
          <p:cNvSpPr>
            <a:spLocks noChangeShapeType="1"/>
          </p:cNvSpPr>
          <p:nvPr/>
        </p:nvSpPr>
        <p:spPr bwMode="auto">
          <a:xfrm>
            <a:off x="4383350" y="4581128"/>
            <a:ext cx="1018154" cy="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8158" name="Line 60"/>
          <p:cNvSpPr>
            <a:spLocks noChangeShapeType="1"/>
          </p:cNvSpPr>
          <p:nvPr/>
        </p:nvSpPr>
        <p:spPr bwMode="auto">
          <a:xfrm>
            <a:off x="536575" y="2746623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2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prstClr val="black"/>
                </a:solidFill>
                <a:latin typeface="Calibri"/>
              </a:rPr>
              <a:pPr>
                <a:defRPr/>
              </a:pPr>
              <a:t>25.02.2024</a:t>
            </a:fld>
            <a:endParaRPr lang="de-D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prstClr val="black"/>
                </a:solidFill>
                <a:latin typeface="Calibri"/>
              </a:rPr>
              <a:t>JKG Bruchsal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92274D0C-52AE-4527-842B-F571761562A2}" type="slidenum">
              <a:rPr lang="de-DE" sz="1000">
                <a:solidFill>
                  <a:prstClr val="black"/>
                </a:solidFill>
                <a:latin typeface="Calibri"/>
              </a:rPr>
              <a:pPr lvl="1" algn="r">
                <a:defRPr/>
              </a:pPr>
              <a:t>25</a:t>
            </a:fld>
            <a:endParaRPr lang="de-DE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971550" y="188913"/>
            <a:ext cx="771525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966788" y="1268413"/>
            <a:ext cx="7423150" cy="7286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2800" dirty="0">
                <a:solidFill>
                  <a:prstClr val="black"/>
                </a:solidFill>
                <a:latin typeface="Calibri"/>
                <a:sym typeface="Symbol" pitchFamily="18" charset="2"/>
              </a:rPr>
              <a:t>Vorgaben zur Wahl des 4. und 5. Prüfungsfaches</a:t>
            </a:r>
            <a:endParaRPr lang="de-DE" sz="28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5573216" y="4149080"/>
            <a:ext cx="1292533" cy="942975"/>
          </a:xfrm>
          <a:prstGeom prst="rect">
            <a:avLst/>
          </a:prstGeom>
          <a:solidFill>
            <a:srgbClr val="FFC000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algn="ctr"/>
            <a:r>
              <a:rPr lang="de-DE" sz="1800" b="1" dirty="0">
                <a:latin typeface="+mn-lt"/>
              </a:rPr>
              <a:t>De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74B175-FCF4-4F87-A456-906102D1C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21071"/>
              </p:ext>
            </p:extLst>
          </p:nvPr>
        </p:nvGraphicFramePr>
        <p:xfrm>
          <a:off x="766089" y="4117015"/>
          <a:ext cx="3445548" cy="1040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516">
                  <a:extLst>
                    <a:ext uri="{9D8B030D-6E8A-4147-A177-3AD203B41FA5}">
                      <a16:colId xmlns:a16="http://schemas.microsoft.com/office/drawing/2014/main" val="474321313"/>
                    </a:ext>
                  </a:extLst>
                </a:gridCol>
                <a:gridCol w="1148516">
                  <a:extLst>
                    <a:ext uri="{9D8B030D-6E8A-4147-A177-3AD203B41FA5}">
                      <a16:colId xmlns:a16="http://schemas.microsoft.com/office/drawing/2014/main" val="681070684"/>
                    </a:ext>
                  </a:extLst>
                </a:gridCol>
                <a:gridCol w="1148516">
                  <a:extLst>
                    <a:ext uri="{9D8B030D-6E8A-4147-A177-3AD203B41FA5}">
                      <a16:colId xmlns:a16="http://schemas.microsoft.com/office/drawing/2014/main" val="807824448"/>
                    </a:ext>
                  </a:extLst>
                </a:gridCol>
              </a:tblGrid>
              <a:tr h="1040177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NW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Ge, Ek, </a:t>
                      </a:r>
                      <a:r>
                        <a:rPr kumimoji="0" lang="en-GB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Gk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b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GB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Eth, Wi</a:t>
                      </a:r>
                      <a:endParaRPr kumimoji="0" lang="de-DE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141401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50A9ED9-6DE4-4A14-B69F-8BA2611847F0}"/>
              </a:ext>
            </a:extLst>
          </p:cNvPr>
          <p:cNvSpPr txBox="1"/>
          <p:nvPr/>
        </p:nvSpPr>
        <p:spPr>
          <a:xfrm>
            <a:off x="744538" y="1949208"/>
            <a:ext cx="777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  <a:sym typeface="Symbol" pitchFamily="18" charset="2"/>
              </a:rPr>
              <a:t>Variante III:  De und Ma als BF:</a:t>
            </a:r>
            <a:endParaRPr lang="de-DE" dirty="0">
              <a:latin typeface="+mn-lt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EC561DA-EB62-495D-B481-880CE8BC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461" y="4149080"/>
            <a:ext cx="1350963" cy="942975"/>
          </a:xfrm>
          <a:prstGeom prst="rect">
            <a:avLst/>
          </a:prstGeom>
          <a:solidFill>
            <a:srgbClr val="92D050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kern="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Ma</a:t>
            </a:r>
            <a:endParaRPr lang="de-DE" sz="1050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04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6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/>
          </p:nvPr>
        </p:nvSpPr>
        <p:spPr>
          <a:xfrm>
            <a:off x="971550" y="1268413"/>
            <a:ext cx="7715250" cy="720725"/>
          </a:xfrm>
        </p:spPr>
        <p:txBody>
          <a:bodyPr/>
          <a:lstStyle/>
          <a:p>
            <a:pPr algn="l"/>
            <a:r>
              <a:rPr lang="de-DE" sz="2800" dirty="0"/>
              <a:t>Besonderheiten zum zweiten Block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672C7C4D-51AF-4259-B115-37AD472A2B38}" type="slidenum">
              <a:rPr lang="de-DE" sz="1000">
                <a:latin typeface="+mn-lt"/>
              </a:rPr>
              <a:pPr lvl="1" algn="r">
                <a:defRPr/>
              </a:pPr>
              <a:t>26</a:t>
            </a:fld>
            <a:endParaRPr lang="de-DE" sz="1000" dirty="0">
              <a:latin typeface="+mn-lt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62407"/>
              </p:ext>
            </p:extLst>
          </p:nvPr>
        </p:nvGraphicFramePr>
        <p:xfrm>
          <a:off x="899592" y="2060575"/>
          <a:ext cx="7272808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00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sz="2000" dirty="0"/>
                        <a:t>Zur</a:t>
                      </a:r>
                      <a:r>
                        <a:rPr lang="de-DE" sz="2000" baseline="0" dirty="0"/>
                        <a:t> s</a:t>
                      </a:r>
                      <a:r>
                        <a:rPr lang="de-DE" sz="2000" dirty="0"/>
                        <a:t>chriftlichen Abiturprüfung in: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600" b="1" dirty="0"/>
                        <a:t>Sport, Kunst </a:t>
                      </a:r>
                      <a:endParaRPr lang="de-DE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600" dirty="0"/>
                        <a:t>4-stündige Klausur </a:t>
                      </a:r>
                      <a:r>
                        <a:rPr lang="de-DE" sz="2600" b="1" dirty="0"/>
                        <a:t>und</a:t>
                      </a:r>
                      <a:r>
                        <a:rPr lang="de-DE" sz="2600" dirty="0"/>
                        <a:t> fach-praktische Prüfung</a:t>
                      </a:r>
                    </a:p>
                    <a:p>
                      <a:r>
                        <a:rPr lang="de-DE" sz="2600" dirty="0"/>
                        <a:t>NP Klausur : NP </a:t>
                      </a:r>
                      <a:r>
                        <a:rPr lang="de-DE" sz="2600" dirty="0" err="1"/>
                        <a:t>fachpr</a:t>
                      </a:r>
                      <a:r>
                        <a:rPr lang="de-DE" sz="2600" dirty="0"/>
                        <a:t>. </a:t>
                      </a:r>
                      <a:r>
                        <a:rPr lang="de-DE" sz="2600" dirty="0" err="1"/>
                        <a:t>Pr</a:t>
                      </a:r>
                      <a:r>
                        <a:rPr lang="de-DE" sz="2600" dirty="0"/>
                        <a:t>. = 1:1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600" b="1" dirty="0"/>
                        <a:t>moderne Fremdsprachen </a:t>
                      </a:r>
                      <a:endParaRPr lang="de-DE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2600" dirty="0"/>
                        <a:t>Klausur </a:t>
                      </a:r>
                      <a:r>
                        <a:rPr lang="de-DE" sz="2600" b="1" u="none" dirty="0"/>
                        <a:t>und </a:t>
                      </a:r>
                      <a:r>
                        <a:rPr lang="de-DE" sz="2600" dirty="0"/>
                        <a:t>Kommunikations-prüfung (Einzel- oder Tandem-prüfung, Wahl der Form in KII)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600" dirty="0"/>
                        <a:t>NP Klausur : NP Komm.pr. =</a:t>
                      </a:r>
                      <a:r>
                        <a:rPr lang="de-DE" sz="2600" dirty="0">
                          <a:latin typeface="Lucida Sans Unicode"/>
                          <a:cs typeface="Lucida Sans Unicode"/>
                        </a:rPr>
                        <a:t> 3</a:t>
                      </a:r>
                      <a:r>
                        <a:rPr lang="de-DE" sz="2600" dirty="0">
                          <a:latin typeface="+mn-lt"/>
                          <a:cs typeface="Lucida Sans Unicode"/>
                        </a:rPr>
                        <a:t>:1</a:t>
                      </a:r>
                      <a:endParaRPr lang="de-DE" sz="2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550" y="188913"/>
            <a:ext cx="771525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>
          <a:xfrm>
            <a:off x="971550" y="1268413"/>
            <a:ext cx="7715250" cy="720725"/>
          </a:xfrm>
        </p:spPr>
        <p:txBody>
          <a:bodyPr/>
          <a:lstStyle/>
          <a:p>
            <a:pPr algn="l"/>
            <a:r>
              <a:rPr lang="de-DE" sz="2800" dirty="0"/>
              <a:t>Besonderheiten zum zweiten Block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057AE4D5-5606-452A-9285-FAFCBF97E790}" type="slidenum">
              <a:rPr lang="de-DE" sz="1000">
                <a:latin typeface="+mn-lt"/>
              </a:rPr>
              <a:pPr lvl="1" algn="r">
                <a:defRPr/>
              </a:pPr>
              <a:t>27</a:t>
            </a:fld>
            <a:endParaRPr lang="de-DE" sz="1000" dirty="0">
              <a:latin typeface="+mn-lt"/>
            </a:endParaRPr>
          </a:p>
        </p:txBody>
      </p:sp>
      <p:graphicFrame>
        <p:nvGraphicFramePr>
          <p:cNvPr id="5020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219482"/>
              </p:ext>
            </p:extLst>
          </p:nvPr>
        </p:nvGraphicFramePr>
        <p:xfrm>
          <a:off x="900113" y="2060575"/>
          <a:ext cx="7272337" cy="3432493"/>
        </p:xfrm>
        <a:graphic>
          <a:graphicData uri="http://schemas.openxmlformats.org/drawingml/2006/table">
            <a:tbl>
              <a:tblPr/>
              <a:tblGrid>
                <a:gridCol w="2087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Zur mündlichen Abiturprüfung (4./5. Prüfungsfach)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besondere Lernleistung (BLL)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kann ggf. ein mündliches Prüfungsfach ersetzen (aber nicht De oder Ma); wird dann vierfach (und nur im Prüfungsblock) gewertet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Sport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Literatur und Theater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Mündliche Prüfung </a:t>
                      </a: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und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fachpraktische Prüfung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fachpraktischer Teil : mündliche Prüfung  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Lucida Sans Unicode" pitchFamily="34" charset="0"/>
                        </a:rPr>
                        <a:t>= 2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53491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Musik /</a:t>
                      </a:r>
                      <a:b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Bildende Kunst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Die mündliche Prüfung kann fachpraktische Bestandteile haben.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550" y="188913"/>
            <a:ext cx="771525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>
          <a:xfrm>
            <a:off x="971550" y="1268413"/>
            <a:ext cx="7715250" cy="720725"/>
          </a:xfrm>
        </p:spPr>
        <p:txBody>
          <a:bodyPr/>
          <a:lstStyle/>
          <a:p>
            <a:pPr algn="l"/>
            <a:r>
              <a:rPr lang="de-DE" sz="2800" dirty="0"/>
              <a:t>Besonderheiten zum zweiten Block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057AE4D5-5606-452A-9285-FAFCBF97E790}" type="slidenum">
              <a:rPr lang="de-DE" sz="1000">
                <a:latin typeface="+mn-lt"/>
              </a:rPr>
              <a:pPr lvl="1" algn="r">
                <a:defRPr/>
              </a:pPr>
              <a:t>28</a:t>
            </a:fld>
            <a:endParaRPr lang="de-DE" sz="1000" dirty="0">
              <a:latin typeface="+mn-lt"/>
            </a:endParaRPr>
          </a:p>
        </p:txBody>
      </p:sp>
      <p:graphicFrame>
        <p:nvGraphicFramePr>
          <p:cNvPr id="5020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60970"/>
              </p:ext>
            </p:extLst>
          </p:nvPr>
        </p:nvGraphicFramePr>
        <p:xfrm>
          <a:off x="900113" y="2060575"/>
          <a:ext cx="7272337" cy="3600673"/>
        </p:xfrm>
        <a:graphic>
          <a:graphicData uri="http://schemas.openxmlformats.org/drawingml/2006/table">
            <a:tbl>
              <a:tblPr/>
              <a:tblGrid>
                <a:gridCol w="1007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Zur mündlichen Abiturprüfung </a:t>
                      </a: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im Basisfach </a:t>
                      </a: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(4./5. Prüfungsfach)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gk</a:t>
                      </a: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de-D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ek</a:t>
                      </a: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Seit dem Abitur 2025 entfällt die Kombinationsprüfung </a:t>
                      </a: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gk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ek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Am JKG besteht die Möglichkeit zur Wahl von </a:t>
                      </a: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ek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als mdl. Prüfungsfach bei Belegung von </a:t>
                      </a: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ek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+ (Kurs über alle 4 KHJ).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550" y="188913"/>
            <a:ext cx="771525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</p:spTree>
    <p:extLst>
      <p:ext uri="{BB962C8B-B14F-4D97-AF65-F5344CB8AC3E}">
        <p14:creationId xmlns:p14="http://schemas.microsoft.com/office/powerpoint/2010/main" val="1201087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720725"/>
          </a:xfrm>
        </p:spPr>
        <p:txBody>
          <a:bodyPr/>
          <a:lstStyle/>
          <a:p>
            <a:r>
              <a:rPr lang="de-DE" sz="2800" dirty="0"/>
              <a:t>Zuordnung Gesamtpunkte → Notenschnitt</a:t>
            </a: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6552"/>
          <a:stretch>
            <a:fillRect/>
          </a:stretch>
        </p:blipFill>
        <p:spPr>
          <a:xfrm>
            <a:off x="755650" y="2133600"/>
            <a:ext cx="3522663" cy="3759200"/>
          </a:xfrm>
          <a:ln w="28575">
            <a:solidFill>
              <a:schemeClr val="tx1"/>
            </a:solidFill>
          </a:ln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 t="53448"/>
          <a:stretch>
            <a:fillRect/>
          </a:stretch>
        </p:blipFill>
        <p:spPr bwMode="auto">
          <a:xfrm>
            <a:off x="4500563" y="2492375"/>
            <a:ext cx="3617912" cy="3365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B9024960-F786-4B5C-9BD7-CDE6FF606859}" type="slidenum">
              <a:rPr lang="de-DE" sz="1000">
                <a:latin typeface="+mn-lt"/>
              </a:rPr>
              <a:pPr lvl="1" algn="r">
                <a:defRPr/>
              </a:pPr>
              <a:t>29</a:t>
            </a:fld>
            <a:endParaRPr lang="de-DE" sz="1000" dirty="0">
              <a:latin typeface="+mn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71550" y="188913"/>
            <a:ext cx="771525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3: </a:t>
            </a:r>
            <a:b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Themen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idx="1"/>
          </p:nvPr>
        </p:nvSpPr>
        <p:spPr>
          <a:xfrm>
            <a:off x="971550" y="1989138"/>
            <a:ext cx="7715250" cy="4137025"/>
          </a:xfrm>
        </p:spPr>
        <p:txBody>
          <a:bodyPr rtlCol="0"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Grundlagen zur Organisation</a:t>
            </a:r>
          </a:p>
          <a:p>
            <a:pPr marL="514350" indent="-514350" fontAlgn="auto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Leistungsbewertung</a:t>
            </a:r>
          </a:p>
          <a:p>
            <a:pPr marL="514350" indent="-514350" fontAlgn="auto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Abiturprüfung und Gesamtqualifikation</a:t>
            </a:r>
          </a:p>
          <a:p>
            <a:pPr marL="514350" indent="-514350" fontAlgn="auto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Rahmentermine in der KS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2C40C103-89FD-4D16-A3FA-3D2C351EB81F}" type="slidenum">
              <a:rPr lang="de-DE" sz="1000">
                <a:latin typeface="+mn-lt"/>
              </a:rPr>
              <a:pPr lvl="1" algn="r">
                <a:defRPr/>
              </a:pPr>
              <a:t>3</a:t>
            </a:fld>
            <a:endParaRPr lang="de-DE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47660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15250" cy="10795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4:  Rahmentermine in der KS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idx="1"/>
          </p:nvPr>
        </p:nvSpPr>
        <p:spPr>
          <a:xfrm>
            <a:off x="611188" y="1268760"/>
            <a:ext cx="7993062" cy="5039965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i="1" dirty="0"/>
              <a:t>Ab KI</a:t>
            </a:r>
            <a:r>
              <a:rPr lang="de-DE" sz="2400" dirty="0"/>
              <a:t>: Leistungsbeiträge zur Gesamtqualifikation (erster Block)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i="1" dirty="0"/>
              <a:t>Beginn KII/1</a:t>
            </a:r>
            <a:r>
              <a:rPr lang="de-DE" sz="2400" dirty="0"/>
              <a:t>: (ggf.) Wahl der Form der Kommunikationsprüfung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i="1" dirty="0"/>
              <a:t>Ende KII/1</a:t>
            </a:r>
            <a:r>
              <a:rPr lang="de-DE" sz="2400" dirty="0"/>
              <a:t>: (ggf.) Wahl der mündlichen Prüfungsfächer (Basisfach)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i="1" dirty="0"/>
              <a:t>KII/2</a:t>
            </a:r>
            <a:r>
              <a:rPr lang="de-DE" sz="2400" dirty="0"/>
              <a:t>: schriftliche und ggf. fachpraktische Abiturprüfungen (und weitere Leistungen im ersten Block)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i="1" dirty="0"/>
              <a:t>Nach Bekanntgabe der Ergebnisse der schriftlichen Prüfungen</a:t>
            </a:r>
            <a:r>
              <a:rPr lang="de-DE" sz="2400" dirty="0"/>
              <a:t>: evtl. Wahl der zusätzlichen mdl. Prüfung im schriftl. Prüfungsfach; Festlegung der doppelt gewichteten LF; endgültige Festlegung der Abrechnung der BLL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de-DE" sz="2400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3464F619-039F-4DD1-AAAF-1E388E0998D1}" type="slidenum">
              <a:rPr lang="de-DE" sz="1000">
                <a:latin typeface="+mn-lt"/>
              </a:rPr>
              <a:pPr lvl="1" algn="r">
                <a:defRPr/>
              </a:pPr>
              <a:t>30</a:t>
            </a:fld>
            <a:endParaRPr lang="de-DE" sz="10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1556792"/>
            <a:ext cx="508856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Abitur 2026 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Justus-Knecht-Gymnasium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35150" y="1981200"/>
            <a:ext cx="6619875" cy="35353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C5BEABAC-6F12-4A09-9343-CED861E2CC86}" type="slidenum">
              <a:rPr lang="de-DE" sz="1000">
                <a:latin typeface="+mn-lt"/>
              </a:rPr>
              <a:pPr lvl="1" algn="r">
                <a:defRPr/>
              </a:pPr>
              <a:t>31</a:t>
            </a:fld>
            <a:endParaRPr lang="de-DE" sz="1000" dirty="0"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 rot="663080">
            <a:off x="5043488" y="5338763"/>
            <a:ext cx="24669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Alles klar?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755576" y="4365104"/>
            <a:ext cx="7632848" cy="151216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  <a:softEdge rad="63500"/>
          </a:effectLst>
        </p:spPr>
        <p:txBody>
          <a:bodyPr/>
          <a:lstStyle/>
          <a:p>
            <a:pPr>
              <a:defRPr/>
            </a:pPr>
            <a:endParaRPr lang="de-DE">
              <a:latin typeface="Times New Roman" charset="0"/>
            </a:endParaRPr>
          </a:p>
        </p:txBody>
      </p:sp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 bwMode="ltGray">
          <a:xfrm>
            <a:off x="971550" y="260350"/>
            <a:ext cx="7200900" cy="10080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1: Grundlagen zur Organisation</a:t>
            </a:r>
          </a:p>
        </p:txBody>
      </p:sp>
      <p:sp>
        <p:nvSpPr>
          <p:cNvPr id="4102" name="Rectangle 1027"/>
          <p:cNvSpPr>
            <a:spLocks noGrp="1" noChangeArrowheads="1"/>
          </p:cNvSpPr>
          <p:nvPr>
            <p:ph idx="1"/>
          </p:nvPr>
        </p:nvSpPr>
        <p:spPr>
          <a:xfrm>
            <a:off x="682625" y="2349500"/>
            <a:ext cx="7772400" cy="37465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/>
              <a:t>Informationsveranstaltungen: </a:t>
            </a:r>
          </a:p>
          <a:p>
            <a:pPr marL="630238" indent="-26987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/>
              <a:t>Bereitstellung von Schüler-Informationen per </a:t>
            </a:r>
            <a:r>
              <a:rPr lang="de-DE" sz="1600" dirty="0" err="1"/>
              <a:t>moodle</a:t>
            </a:r>
            <a:r>
              <a:rPr lang="de-DE" sz="1600" dirty="0"/>
              <a:t> ab Januar         inklusive</a:t>
            </a:r>
          </a:p>
          <a:p>
            <a:pPr marL="630238" indent="-26987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/>
              <a:t>digitale Präsentation der möglichen Leistungs-/Prüfungsfächer </a:t>
            </a:r>
          </a:p>
          <a:p>
            <a:pPr marL="630238" indent="-26987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/>
              <a:t>Fächervorstellung 29.02.24</a:t>
            </a:r>
          </a:p>
          <a:p>
            <a:pPr marL="630238" indent="-269875"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/>
              <a:t>Elterninfoabend 29.02.24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/>
              <a:t>Kurswahlen: </a:t>
            </a:r>
          </a:p>
          <a:p>
            <a:pPr marL="630238" indent="-269875" fontAlgn="auto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/>
              <a:t>Vorwahl bis 15.03. per </a:t>
            </a:r>
            <a:r>
              <a:rPr lang="de-DE" sz="1600" dirty="0" err="1"/>
              <a:t>moodle</a:t>
            </a:r>
            <a:r>
              <a:rPr lang="de-DE" sz="1600" dirty="0"/>
              <a:t> -&gt; Info über Ergebnisse, Beratungsmöglichkeiten -&gt; Festlegung des Kursangebots zur </a:t>
            </a:r>
            <a:r>
              <a:rPr lang="de-DE" sz="1600" dirty="0" err="1"/>
              <a:t>Endwahl</a:t>
            </a:r>
            <a:endParaRPr lang="de-DE" sz="1600" dirty="0"/>
          </a:p>
          <a:p>
            <a:pPr marL="630238" indent="-269875" fontAlgn="auto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/>
              <a:t>Abgabe der Endwahlbogen vor den Pfingstferien, anschließend ggf. </a:t>
            </a:r>
            <a:r>
              <a:rPr lang="de-DE" sz="1600" dirty="0" err="1"/>
              <a:t>Umwahl</a:t>
            </a:r>
            <a:endParaRPr lang="de-DE" sz="1600" dirty="0"/>
          </a:p>
          <a:p>
            <a:pPr marL="360363" indent="-360363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Zeugnisnoten in Fächern, die nicht weitergeführt werden, sind erste Eintragungen im Abiturzeugnis; dasselbe gilt für z.B. den Erwerb des Latinums.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sz="900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sz="900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200" i="1" dirty="0"/>
              <a:t>Hinweis: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200" i="1" dirty="0"/>
              <a:t>Zentrale Verwaltung und Betreuung aller Oberstufenangelegenheiten durch die Oberstufenberatung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200" i="1" dirty="0"/>
              <a:t>(Frau Alkan, Frau </a:t>
            </a:r>
            <a:r>
              <a:rPr lang="de-DE" sz="1200" i="1" dirty="0" err="1"/>
              <a:t>Utech</a:t>
            </a:r>
            <a:r>
              <a:rPr lang="de-DE" sz="1200" i="1" dirty="0"/>
              <a:t>, Frau Merten, Herr Kolb)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61E14985-75A0-4333-A03C-9E6BECB4490C}" type="slidenum">
              <a:rPr lang="de-DE" sz="1000">
                <a:latin typeface="+mn-lt"/>
              </a:rPr>
              <a:pPr lvl="1" algn="r">
                <a:defRPr/>
              </a:pPr>
              <a:t>4</a:t>
            </a:fld>
            <a:endParaRPr lang="de-DE" sz="1000" dirty="0">
              <a:latin typeface="+mn-lt"/>
            </a:endParaRPr>
          </a:p>
        </p:txBody>
      </p:sp>
      <p:sp>
        <p:nvSpPr>
          <p:cNvPr id="20489" name="Rectangle 1026"/>
          <p:cNvSpPr txBox="1">
            <a:spLocks noChangeArrowheads="1"/>
          </p:cNvSpPr>
          <p:nvPr/>
        </p:nvSpPr>
        <p:spPr bwMode="ltGray">
          <a:xfrm>
            <a:off x="971550" y="1268413"/>
            <a:ext cx="7200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800" dirty="0">
                <a:latin typeface="Calibri" pitchFamily="34" charset="0"/>
              </a:rPr>
              <a:t>Einführungsphase (Klasse 10/G8 und 11/G9)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6480175" cy="720725"/>
          </a:xfrm>
        </p:spPr>
        <p:txBody>
          <a:bodyPr/>
          <a:lstStyle/>
          <a:p>
            <a:pPr algn="l"/>
            <a:r>
              <a:rPr lang="de-DE" sz="2800" dirty="0"/>
              <a:t>Qualifikationsphase</a:t>
            </a:r>
            <a:br>
              <a:rPr lang="de-DE" sz="2800" dirty="0"/>
            </a:br>
            <a:r>
              <a:rPr lang="de-DE" sz="2800" dirty="0"/>
              <a:t>(Kursstufen/Jahrgangsstufen)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349500"/>
            <a:ext cx="7772400" cy="359978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vier Schulhalbjahre (pädagogische Einheit, aber</a:t>
            </a:r>
            <a:r>
              <a:rPr lang="de-DE" sz="2400" dirty="0">
                <a:sym typeface="Wingdings" panose="05000000000000000000" pitchFamily="2" charset="2"/>
              </a:rPr>
              <a:t>:)</a:t>
            </a:r>
            <a:endParaRPr lang="de-DE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b="1" dirty="0"/>
              <a:t>Zeugnis </a:t>
            </a:r>
            <a:r>
              <a:rPr lang="de-DE" sz="2400" dirty="0"/>
              <a:t>nach </a:t>
            </a:r>
            <a:r>
              <a:rPr lang="de-DE" sz="2400" b="1" dirty="0"/>
              <a:t>jedem</a:t>
            </a:r>
            <a:r>
              <a:rPr lang="de-DE" sz="2400" dirty="0"/>
              <a:t> </a:t>
            </a:r>
            <a:r>
              <a:rPr lang="de-DE" sz="2400" b="1" dirty="0"/>
              <a:t>Schulhalbjahr</a:t>
            </a:r>
            <a:r>
              <a:rPr lang="de-DE" sz="2400" dirty="0"/>
              <a:t> (mit Noten in Verhalten und Mitarbeit)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Eine </a:t>
            </a:r>
            <a:r>
              <a:rPr lang="de-DE" sz="2400" b="1" dirty="0"/>
              <a:t>Versetzung</a:t>
            </a:r>
            <a:r>
              <a:rPr lang="de-DE" sz="2400" dirty="0"/>
              <a:t> von einer Jahrgangsstufe zur anderen </a:t>
            </a:r>
            <a:r>
              <a:rPr lang="de-DE" sz="2400" b="1" dirty="0"/>
              <a:t>findet nicht statt (also auch keine Nicht-Versetzung), aber: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b="1" dirty="0"/>
              <a:t>(Nicht-)Zulassung zum schriftlichen Abitur </a:t>
            </a:r>
            <a:r>
              <a:rPr lang="de-DE" sz="2400" dirty="0"/>
              <a:t>am Ende des 3. Halbjahres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b="1" dirty="0"/>
              <a:t>(Nicht-)Zulassung zum mündlichen Abitur </a:t>
            </a:r>
            <a:r>
              <a:rPr lang="de-DE" sz="2400" dirty="0"/>
              <a:t>am Ende des 4. Halbjahres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Erlangen des schulischen Teils der FHR bereits nach dem 2. KHJ möglich (Zeugnis der FHR erst nach Absolvierung des berufsbezogenen Teils über mind. 12 Monate)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Wiederholungsmöglichkeiten (ab Ende 2. KHJ)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4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DA276114-D6DD-4BBA-844C-8F2CF2CB827C}" type="slidenum">
              <a:rPr lang="de-DE" sz="1000">
                <a:latin typeface="+mn-lt"/>
              </a:rPr>
              <a:pPr lvl="1" algn="r">
                <a:defRPr/>
              </a:pPr>
              <a:t>5</a:t>
            </a:fld>
            <a:endParaRPr lang="de-DE" sz="1000" dirty="0">
              <a:latin typeface="+mn-lt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ltGray">
          <a:xfrm>
            <a:off x="971550" y="260350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1: Grundlagen zur Organisation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7200900" cy="720725"/>
          </a:xfrm>
        </p:spPr>
        <p:txBody>
          <a:bodyPr/>
          <a:lstStyle/>
          <a:p>
            <a:pPr algn="l"/>
            <a:r>
              <a:rPr lang="de-DE" sz="2800" dirty="0"/>
              <a:t>Kursarten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9138"/>
            <a:ext cx="4038600" cy="42481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Fünfstündige Leistungsfächer</a:t>
            </a:r>
          </a:p>
          <a:p>
            <a:pPr marL="542925"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/>
              <a:t>allgemeine Studienvorbereitung</a:t>
            </a:r>
          </a:p>
          <a:p>
            <a:pPr marL="542925"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/>
              <a:t>erweiterte und exemplarisch vertiefte Kenntnisse/Kompetenzen</a:t>
            </a:r>
          </a:p>
          <a:p>
            <a:pPr marL="542925"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/>
              <a:t>verpflichtend mit schriftlicher Abiturprüfung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2481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Drei-/Zweistündige Basisfächer</a:t>
            </a:r>
          </a:p>
          <a:p>
            <a:pPr marL="542925" lvl="1" indent="-276225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/>
              <a:t>allgemeine Orientierung </a:t>
            </a:r>
          </a:p>
          <a:p>
            <a:pPr marL="542925" lvl="1" indent="-276225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/>
              <a:t>Sicherung einer breiten Grundbildung</a:t>
            </a:r>
          </a:p>
          <a:p>
            <a:pPr marL="266700" lvl="1" indent="0" fontAlgn="auto">
              <a:spcAft>
                <a:spcPts val="0"/>
              </a:spcAft>
              <a:buNone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05834800-DB76-4EBC-B19C-D8E30969267B}" type="slidenum">
              <a:rPr lang="de-DE" sz="1000">
                <a:latin typeface="+mn-lt"/>
              </a:rPr>
              <a:pPr lvl="1" algn="r">
                <a:defRPr/>
              </a:pPr>
              <a:t>6</a:t>
            </a:fld>
            <a:endParaRPr lang="de-DE" sz="1000" dirty="0">
              <a:latin typeface="+mn-lt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ltGray">
          <a:xfrm>
            <a:off x="971550" y="260350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1: Grundlagen zur Organisation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6480175" cy="720725"/>
          </a:xfrm>
        </p:spPr>
        <p:txBody>
          <a:bodyPr/>
          <a:lstStyle/>
          <a:p>
            <a:pPr algn="l"/>
            <a:r>
              <a:rPr lang="de-DE" sz="2800" dirty="0"/>
              <a:t>Fächerorganisation </a:t>
            </a:r>
            <a:br>
              <a:rPr lang="de-DE" sz="2800" dirty="0"/>
            </a:br>
            <a:r>
              <a:rPr lang="de-DE" sz="2000" dirty="0"/>
              <a:t>(mögliche Fächer in der Kursstufe </a:t>
            </a:r>
            <a:r>
              <a:rPr lang="de-DE" sz="2000" b="1" dirty="0"/>
              <a:t>am JKG</a:t>
            </a:r>
            <a:r>
              <a:rPr lang="de-DE" sz="2000" dirty="0"/>
              <a:t>)</a:t>
            </a:r>
            <a:endParaRPr lang="de-DE" sz="2800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4D7862A8-760C-4B67-92F1-2D5D3DF0BA0E}" type="slidenum">
              <a:rPr lang="de-DE" sz="1000" smtClean="0">
                <a:latin typeface="+mn-lt"/>
              </a:rPr>
              <a:pPr lvl="1" algn="r">
                <a:defRPr/>
              </a:pPr>
              <a:t>7</a:t>
            </a:fld>
            <a:endParaRPr lang="de-DE" sz="1000" dirty="0">
              <a:latin typeface="+mn-lt"/>
            </a:endParaRPr>
          </a:p>
        </p:txBody>
      </p:sp>
      <p:sp>
        <p:nvSpPr>
          <p:cNvPr id="25" name="Rectangle 1026"/>
          <p:cNvSpPr txBox="1">
            <a:spLocks noChangeArrowheads="1"/>
          </p:cNvSpPr>
          <p:nvPr/>
        </p:nvSpPr>
        <p:spPr bwMode="ltGray">
          <a:xfrm>
            <a:off x="971550" y="260350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1: Grundlagen zur Organisation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1EE7055-9D74-4710-8315-EA2A9F61D8C8}"/>
              </a:ext>
            </a:extLst>
          </p:cNvPr>
          <p:cNvSpPr/>
          <p:nvPr/>
        </p:nvSpPr>
        <p:spPr>
          <a:xfrm>
            <a:off x="6089845" y="5608638"/>
            <a:ext cx="2709801" cy="7477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000" i="1" dirty="0">
                <a:latin typeface="Candara" pitchFamily="34" charset="0"/>
                <a:ea typeface="Calibri"/>
                <a:cs typeface="Times New Roman"/>
              </a:rPr>
              <a:t>1 mögliche Prüfungsfächer des Wahlbereichs;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000" i="1" dirty="0">
                <a:latin typeface="Candara" pitchFamily="34" charset="0"/>
                <a:ea typeface="Calibri"/>
                <a:cs typeface="Times New Roman"/>
              </a:rPr>
              <a:t>2 Infos s. JKG-HP</a:t>
            </a:r>
          </a:p>
          <a:p>
            <a:pPr marL="171450" indent="-171450" algn="r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000" i="1" dirty="0">
              <a:latin typeface="Candara" pitchFamily="34" charset="0"/>
              <a:ea typeface="Calibri"/>
              <a:cs typeface="Times New Roman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A923EC3-DA4C-4BE6-8EDB-4957E96DD9BF}"/>
              </a:ext>
            </a:extLst>
          </p:cNvPr>
          <p:cNvSpPr/>
          <p:nvPr/>
        </p:nvSpPr>
        <p:spPr>
          <a:xfrm>
            <a:off x="971550" y="2491358"/>
            <a:ext cx="2191128" cy="10096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600" dirty="0">
                <a:latin typeface="Candara" pitchFamily="34" charset="0"/>
                <a:ea typeface="Calibri"/>
                <a:cs typeface="Times New Roman"/>
              </a:rPr>
              <a:t>I: sprachlich-künstlerisch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AA4DEBE-1DF0-4003-B91F-60B5A2EAA450}"/>
              </a:ext>
            </a:extLst>
          </p:cNvPr>
          <p:cNvSpPr/>
          <p:nvPr/>
        </p:nvSpPr>
        <p:spPr>
          <a:xfrm>
            <a:off x="971550" y="3501008"/>
            <a:ext cx="2191128" cy="100965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600" dirty="0">
                <a:latin typeface="Candara" pitchFamily="34" charset="0"/>
                <a:ea typeface="Calibri"/>
                <a:cs typeface="Times New Roman"/>
              </a:rPr>
              <a:t>II: gesellschafts-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600" dirty="0">
                <a:latin typeface="Candara" pitchFamily="34" charset="0"/>
                <a:ea typeface="Calibri"/>
                <a:cs typeface="Times New Roman"/>
              </a:rPr>
              <a:t>wissenschaftlich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4CA2AB7-66AB-41B0-AAA4-7969D3AB7BD7}"/>
              </a:ext>
            </a:extLst>
          </p:cNvPr>
          <p:cNvSpPr/>
          <p:nvPr/>
        </p:nvSpPr>
        <p:spPr>
          <a:xfrm>
            <a:off x="971550" y="4509120"/>
            <a:ext cx="2191128" cy="10096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600" dirty="0">
                <a:latin typeface="Candara" pitchFamily="34" charset="0"/>
                <a:ea typeface="Calibri"/>
                <a:cs typeface="Times New Roman"/>
              </a:rPr>
              <a:t>III: mathematisch-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600" dirty="0">
                <a:latin typeface="Candara" pitchFamily="34" charset="0"/>
                <a:ea typeface="Calibri"/>
                <a:cs typeface="Times New Roman"/>
              </a:rPr>
              <a:t>naturwissenschaftlich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840F5F9-44DC-47C2-A735-09874AC39B93}"/>
              </a:ext>
            </a:extLst>
          </p:cNvPr>
          <p:cNvSpPr/>
          <p:nvPr/>
        </p:nvSpPr>
        <p:spPr>
          <a:xfrm>
            <a:off x="971550" y="2108909"/>
            <a:ext cx="2191128" cy="332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200" dirty="0">
                <a:latin typeface="Candara" pitchFamily="34" charset="0"/>
                <a:ea typeface="Calibri"/>
                <a:cs typeface="Times New Roman"/>
              </a:rPr>
              <a:t>Aufgabenfelder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6001973-FCE5-46E2-9247-9D9D26C03D5F}"/>
              </a:ext>
            </a:extLst>
          </p:cNvPr>
          <p:cNvSpPr/>
          <p:nvPr/>
        </p:nvSpPr>
        <p:spPr>
          <a:xfrm>
            <a:off x="3162355" y="2495712"/>
            <a:ext cx="2818646" cy="10096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400" dirty="0">
                <a:latin typeface="Candara" pitchFamily="34" charset="0"/>
                <a:ea typeface="Calibri"/>
                <a:cs typeface="Times New Roman"/>
              </a:rPr>
              <a:t>Deutsch</a:t>
            </a:r>
          </a:p>
          <a:p>
            <a:pPr marL="285750" indent="-28575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400" dirty="0">
                <a:latin typeface="Candara" pitchFamily="34" charset="0"/>
                <a:ea typeface="Calibri"/>
                <a:cs typeface="Times New Roman"/>
              </a:rPr>
              <a:t>Englisch, Französisch, Latein </a:t>
            </a:r>
            <a:endParaRPr lang="de-DE" sz="1000" dirty="0">
              <a:latin typeface="Candara" pitchFamily="34" charset="0"/>
              <a:ea typeface="Calibri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400" dirty="0">
                <a:latin typeface="Candara" pitchFamily="34" charset="0"/>
                <a:ea typeface="Calibri"/>
                <a:cs typeface="Times New Roman"/>
              </a:rPr>
              <a:t>Musik, Bildende Kunst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92FB829-04B5-4DA8-8E34-9C66893B542E}"/>
              </a:ext>
            </a:extLst>
          </p:cNvPr>
          <p:cNvSpPr/>
          <p:nvPr/>
        </p:nvSpPr>
        <p:spPr>
          <a:xfrm>
            <a:off x="3162355" y="3493840"/>
            <a:ext cx="2818646" cy="100965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400" dirty="0">
                <a:latin typeface="Candara" pitchFamily="34" charset="0"/>
                <a:ea typeface="Calibri"/>
                <a:cs typeface="Times New Roman"/>
              </a:rPr>
              <a:t>Geschichte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400" dirty="0">
                <a:latin typeface="Candara" pitchFamily="34" charset="0"/>
                <a:ea typeface="Calibri"/>
                <a:cs typeface="Times New Roman"/>
              </a:rPr>
              <a:t>Geografie (</a:t>
            </a:r>
            <a:r>
              <a:rPr lang="de-DE" sz="1400" dirty="0" err="1">
                <a:latin typeface="Candara" pitchFamily="34" charset="0"/>
                <a:ea typeface="Calibri"/>
                <a:cs typeface="Times New Roman"/>
              </a:rPr>
              <a:t>Ek</a:t>
            </a:r>
            <a:r>
              <a:rPr lang="de-DE" sz="1400" dirty="0">
                <a:latin typeface="Candara" pitchFamily="34" charset="0"/>
                <a:ea typeface="Calibri"/>
                <a:cs typeface="Times New Roman"/>
              </a:rPr>
              <a:t>), Gemeinschaftskunde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400" dirty="0">
                <a:latin typeface="Candara" pitchFamily="34" charset="0"/>
                <a:ea typeface="Calibri"/>
                <a:cs typeface="Times New Roman"/>
              </a:rPr>
              <a:t>Religion, Ethik 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de-DE" sz="1400" dirty="0">
              <a:latin typeface="Candara" pitchFamily="34" charset="0"/>
              <a:ea typeface="Calibri"/>
              <a:cs typeface="Times New Roman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6C0EAB8-B5DD-4DB0-830A-CB9F7DB86A46}"/>
              </a:ext>
            </a:extLst>
          </p:cNvPr>
          <p:cNvSpPr/>
          <p:nvPr/>
        </p:nvSpPr>
        <p:spPr>
          <a:xfrm>
            <a:off x="3162355" y="4505375"/>
            <a:ext cx="2818646" cy="10096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400" dirty="0">
                <a:latin typeface="Candara" pitchFamily="34" charset="0"/>
                <a:ea typeface="Calibri"/>
                <a:cs typeface="Times New Roman"/>
              </a:rPr>
              <a:t>Mathematik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400" dirty="0">
                <a:latin typeface="Candara" pitchFamily="34" charset="0"/>
                <a:ea typeface="Calibri"/>
                <a:cs typeface="Times New Roman"/>
              </a:rPr>
              <a:t>Physik, Chemie, Biologie 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45DAC32E-FC9C-47E5-AEC9-00D936D03EE8}"/>
              </a:ext>
            </a:extLst>
          </p:cNvPr>
          <p:cNvSpPr/>
          <p:nvPr/>
        </p:nvSpPr>
        <p:spPr>
          <a:xfrm>
            <a:off x="5981001" y="2491358"/>
            <a:ext cx="2818646" cy="10096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1200" dirty="0">
                <a:latin typeface="Candara" pitchFamily="34" charset="0"/>
                <a:ea typeface="Calibri"/>
                <a:cs typeface="Times New Roman"/>
              </a:rPr>
              <a:t>Literatur und Theater (4 </a:t>
            </a:r>
            <a:r>
              <a:rPr lang="de-DE" sz="1200" dirty="0" err="1">
                <a:latin typeface="Candara" pitchFamily="34" charset="0"/>
                <a:ea typeface="Calibri"/>
                <a:cs typeface="Times New Roman"/>
              </a:rPr>
              <a:t>Hj</a:t>
            </a:r>
            <a:r>
              <a:rPr lang="de-DE" sz="1200" dirty="0">
                <a:latin typeface="Candara" pitchFamily="34" charset="0"/>
                <a:ea typeface="Calibri"/>
                <a:cs typeface="Times New Roman"/>
              </a:rPr>
              <a:t>.)¹-²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1200" dirty="0">
                <a:latin typeface="Candara" pitchFamily="34" charset="0"/>
                <a:ea typeface="Calibri"/>
                <a:cs typeface="Times New Roman"/>
              </a:rPr>
              <a:t>Spanisch (4 </a:t>
            </a:r>
            <a:r>
              <a:rPr lang="de-DE" sz="1200" dirty="0" err="1">
                <a:latin typeface="Candara" pitchFamily="34" charset="0"/>
                <a:ea typeface="Calibri"/>
                <a:cs typeface="Times New Roman"/>
              </a:rPr>
              <a:t>Hj</a:t>
            </a:r>
            <a:r>
              <a:rPr lang="de-DE" sz="1200" dirty="0">
                <a:latin typeface="Candara" pitchFamily="34" charset="0"/>
                <a:ea typeface="Calibri"/>
                <a:cs typeface="Times New Roman"/>
              </a:rPr>
              <a:t>., erfüllt nicht die Belegpflicht einer FS!) ¹-²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de-DE" sz="1200" dirty="0">
              <a:latin typeface="Candara" pitchFamily="34" charset="0"/>
              <a:ea typeface="Calibri"/>
              <a:cs typeface="Times New Roman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ED6DBD3-5200-488B-AA51-E3B0AE7A3DB0}"/>
              </a:ext>
            </a:extLst>
          </p:cNvPr>
          <p:cNvSpPr/>
          <p:nvPr/>
        </p:nvSpPr>
        <p:spPr>
          <a:xfrm>
            <a:off x="5981001" y="3501530"/>
            <a:ext cx="2818646" cy="100965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200" dirty="0">
                <a:latin typeface="Candara" pitchFamily="34" charset="0"/>
                <a:ea typeface="Calibri"/>
                <a:cs typeface="Times New Roman"/>
              </a:rPr>
              <a:t>Psychologie (2 </a:t>
            </a:r>
            <a:r>
              <a:rPr lang="de-DE" sz="1200" dirty="0" err="1">
                <a:latin typeface="Candara" pitchFamily="34" charset="0"/>
                <a:ea typeface="Calibri"/>
                <a:cs typeface="Times New Roman"/>
              </a:rPr>
              <a:t>Hj</a:t>
            </a:r>
            <a:r>
              <a:rPr lang="de-DE" sz="1200" dirty="0">
                <a:latin typeface="Candara" pitchFamily="34" charset="0"/>
                <a:ea typeface="Calibri"/>
                <a:cs typeface="Times New Roman"/>
              </a:rPr>
              <a:t>.) ²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200" dirty="0">
                <a:latin typeface="Candara" pitchFamily="34" charset="0"/>
                <a:ea typeface="Calibri"/>
                <a:cs typeface="Times New Roman"/>
              </a:rPr>
              <a:t>Wirtschaft (5-stündig, nur LF)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endParaRPr lang="de-DE" sz="1200" dirty="0">
              <a:latin typeface="Candara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de-DE" sz="1200" dirty="0">
              <a:latin typeface="Candara" pitchFamily="34" charset="0"/>
              <a:ea typeface="Calibri"/>
              <a:cs typeface="Times New Roman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EB12DD3E-5844-4084-9C89-F1FF0BFCEBAE}"/>
              </a:ext>
            </a:extLst>
          </p:cNvPr>
          <p:cNvSpPr/>
          <p:nvPr/>
        </p:nvSpPr>
        <p:spPr>
          <a:xfrm>
            <a:off x="5984354" y="4505375"/>
            <a:ext cx="2818646" cy="10096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100" dirty="0">
                <a:latin typeface="Candara" pitchFamily="34" charset="0"/>
                <a:ea typeface="Calibri"/>
                <a:cs typeface="Times New Roman"/>
              </a:rPr>
              <a:t>Informatik (3- oder 5-stündig) ¹-²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100" dirty="0" err="1">
                <a:latin typeface="Candara" pitchFamily="34" charset="0"/>
                <a:ea typeface="Calibri"/>
                <a:cs typeface="Times New Roman"/>
              </a:rPr>
              <a:t>NwT</a:t>
            </a:r>
            <a:r>
              <a:rPr lang="de-DE" sz="1100" dirty="0">
                <a:latin typeface="Candara" pitchFamily="34" charset="0"/>
                <a:ea typeface="Calibri"/>
                <a:cs typeface="Times New Roman"/>
              </a:rPr>
              <a:t> (nur 3-stündig) ¹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100" dirty="0">
                <a:latin typeface="Candara" pitchFamily="34" charset="0"/>
                <a:ea typeface="Calibri"/>
                <a:cs typeface="Times New Roman"/>
              </a:rPr>
              <a:t>Vertiefungskurs Mathematik  (4 </a:t>
            </a:r>
            <a:r>
              <a:rPr lang="de-DE" sz="1100" dirty="0" err="1">
                <a:latin typeface="Candara" pitchFamily="34" charset="0"/>
                <a:ea typeface="Calibri"/>
                <a:cs typeface="Times New Roman"/>
              </a:rPr>
              <a:t>Hj</a:t>
            </a:r>
            <a:r>
              <a:rPr lang="de-DE" sz="1100" dirty="0">
                <a:latin typeface="Candara" pitchFamily="34" charset="0"/>
                <a:ea typeface="Calibri"/>
                <a:cs typeface="Times New Roman"/>
              </a:rPr>
              <a:t>.) ¹-²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100" dirty="0">
                <a:latin typeface="Candara" pitchFamily="34" charset="0"/>
                <a:ea typeface="Calibri"/>
                <a:cs typeface="Times New Roman"/>
              </a:rPr>
              <a:t>Astronomie (2 </a:t>
            </a:r>
            <a:r>
              <a:rPr lang="de-DE" sz="1100" dirty="0" err="1">
                <a:latin typeface="Candara" pitchFamily="34" charset="0"/>
                <a:ea typeface="Calibri"/>
                <a:cs typeface="Times New Roman"/>
              </a:rPr>
              <a:t>Hj</a:t>
            </a:r>
            <a:r>
              <a:rPr lang="de-DE" sz="1100" dirty="0">
                <a:latin typeface="Candara" pitchFamily="34" charset="0"/>
                <a:ea typeface="Calibri"/>
                <a:cs typeface="Times New Roman"/>
              </a:rPr>
              <a:t>.) ²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de-DE" sz="1100" dirty="0">
              <a:latin typeface="Candara" pitchFamily="34" charset="0"/>
              <a:ea typeface="Calibri"/>
              <a:cs typeface="Times New Roman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BEFEC09-4F3E-499F-9DE1-AB458194C891}"/>
              </a:ext>
            </a:extLst>
          </p:cNvPr>
          <p:cNvSpPr/>
          <p:nvPr/>
        </p:nvSpPr>
        <p:spPr>
          <a:xfrm>
            <a:off x="3162355" y="2105992"/>
            <a:ext cx="2818646" cy="3356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200" dirty="0">
                <a:latin typeface="Candara" pitchFamily="34" charset="0"/>
                <a:ea typeface="Calibri"/>
                <a:cs typeface="Times New Roman"/>
              </a:rPr>
              <a:t>Fächer im Pflichtbereich (2/3/5-stündig)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0A897630-E132-40FC-9D4C-CB88D372EA3A}"/>
              </a:ext>
            </a:extLst>
          </p:cNvPr>
          <p:cNvSpPr/>
          <p:nvPr/>
        </p:nvSpPr>
        <p:spPr>
          <a:xfrm>
            <a:off x="5981001" y="2105991"/>
            <a:ext cx="2818646" cy="3356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200" dirty="0">
                <a:latin typeface="Candara" pitchFamily="34" charset="0"/>
                <a:ea typeface="Calibri"/>
                <a:cs typeface="Times New Roman"/>
              </a:rPr>
              <a:t>Fächer im Wahlbereich (i.A. 2/3-stündig)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29B1912-8793-41D0-B628-836BFF0E3EB8}"/>
              </a:ext>
            </a:extLst>
          </p:cNvPr>
          <p:cNvSpPr/>
          <p:nvPr/>
        </p:nvSpPr>
        <p:spPr>
          <a:xfrm>
            <a:off x="971550" y="5508786"/>
            <a:ext cx="2191128" cy="512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400" i="1" dirty="0">
                <a:latin typeface="Candara" pitchFamily="34" charset="0"/>
                <a:ea typeface="Calibri"/>
                <a:cs typeface="Times New Roman"/>
              </a:rPr>
              <a:t>[ohne Zuordnung]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40F1472C-D145-4EFC-B661-A6CF9EE6970F}"/>
              </a:ext>
            </a:extLst>
          </p:cNvPr>
          <p:cNvSpPr/>
          <p:nvPr/>
        </p:nvSpPr>
        <p:spPr>
          <a:xfrm>
            <a:off x="3162355" y="5515547"/>
            <a:ext cx="2818646" cy="5058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de-DE" sz="1400" dirty="0">
                <a:latin typeface="Candara" pitchFamily="34" charset="0"/>
                <a:ea typeface="Calibri"/>
                <a:cs typeface="Times New Roman"/>
              </a:rPr>
              <a:t>Sport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B87D29BF-13A0-4A8F-A98E-F58EFCB4099D}" type="slidenum">
              <a:rPr lang="de-DE" sz="1000">
                <a:latin typeface="+mn-lt"/>
              </a:rPr>
              <a:pPr lvl="1" algn="r">
                <a:defRPr/>
              </a:pPr>
              <a:t>8</a:t>
            </a:fld>
            <a:endParaRPr lang="de-DE" sz="1000" dirty="0">
              <a:latin typeface="+mn-lt"/>
            </a:endParaRPr>
          </a:p>
        </p:txBody>
      </p:sp>
      <p:sp>
        <p:nvSpPr>
          <p:cNvPr id="25605" name="Rectangle 2"/>
          <p:cNvSpPr txBox="1">
            <a:spLocks noChangeArrowheads="1"/>
          </p:cNvSpPr>
          <p:nvPr/>
        </p:nvSpPr>
        <p:spPr bwMode="auto">
          <a:xfrm>
            <a:off x="971550" y="1268413"/>
            <a:ext cx="7200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800" b="1" dirty="0">
                <a:latin typeface="Calibri" pitchFamily="34" charset="0"/>
              </a:rPr>
              <a:t>Kurswahl: </a:t>
            </a:r>
            <a:r>
              <a:rPr lang="de-DE" sz="2800" b="1" u="sng" dirty="0">
                <a:latin typeface="Calibri" pitchFamily="34" charset="0"/>
              </a:rPr>
              <a:t>Beleg</a:t>
            </a:r>
            <a:r>
              <a:rPr lang="de-DE" sz="2800" b="1" dirty="0">
                <a:latin typeface="Calibri" pitchFamily="34" charset="0"/>
              </a:rPr>
              <a:t>pflicht</a:t>
            </a:r>
            <a:r>
              <a:rPr lang="de-DE" sz="2800" dirty="0">
                <a:latin typeface="Calibri" pitchFamily="34" charset="0"/>
              </a:rPr>
              <a:t> 	</a:t>
            </a:r>
            <a:r>
              <a:rPr lang="de-DE" sz="2800" dirty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800" dirty="0">
                <a:latin typeface="Calibri" pitchFamily="34" charset="0"/>
              </a:rPr>
              <a:t> </a:t>
            </a:r>
          </a:p>
        </p:txBody>
      </p:sp>
      <p:sp>
        <p:nvSpPr>
          <p:cNvPr id="11" name="Rectangle 1026"/>
          <p:cNvSpPr txBox="1">
            <a:spLocks noChangeArrowheads="1"/>
          </p:cNvSpPr>
          <p:nvPr/>
        </p:nvSpPr>
        <p:spPr bwMode="ltGray">
          <a:xfrm>
            <a:off x="971550" y="198357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1: Grundlagen zur Organisation</a:t>
            </a:r>
          </a:p>
        </p:txBody>
      </p:sp>
      <p:sp>
        <p:nvSpPr>
          <p:cNvPr id="2" name="Rechteck 1"/>
          <p:cNvSpPr/>
          <p:nvPr/>
        </p:nvSpPr>
        <p:spPr>
          <a:xfrm>
            <a:off x="971550" y="1798966"/>
            <a:ext cx="79486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Alle vier Halbjahre </a:t>
            </a:r>
            <a:r>
              <a:rPr lang="de-DE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müssen</a:t>
            </a:r>
            <a:r>
              <a:rPr lang="de-DE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de-DE" sz="1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(als LF </a:t>
            </a:r>
            <a:r>
              <a:rPr lang="de-DE" sz="1600" u="sng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oder</a:t>
            </a:r>
            <a:r>
              <a:rPr lang="de-DE" sz="1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BF) </a:t>
            </a:r>
            <a:r>
              <a:rPr lang="de-DE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besucht werden in:</a:t>
            </a:r>
          </a:p>
        </p:txBody>
      </p:sp>
      <p:sp>
        <p:nvSpPr>
          <p:cNvPr id="22" name="Rectangle 1027">
            <a:extLst>
              <a:ext uri="{FF2B5EF4-FFF2-40B4-BE49-F238E27FC236}">
                <a16:creationId xmlns:a16="http://schemas.microsoft.com/office/drawing/2014/main" id="{D60CDCC2-AB82-48B5-9CC1-A4B08FC7A3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2322186"/>
            <a:ext cx="7772400" cy="40341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/>
              <a:t>Deutsch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/>
              <a:t>Mathematik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/>
              <a:t>einer Naturwissenschaft (</a:t>
            </a:r>
            <a:r>
              <a:rPr lang="de-DE" sz="1800" dirty="0" err="1"/>
              <a:t>Ph</a:t>
            </a:r>
            <a:r>
              <a:rPr lang="de-DE" sz="1800" dirty="0"/>
              <a:t>/</a:t>
            </a:r>
            <a:r>
              <a:rPr lang="de-DE" sz="1800" dirty="0" err="1"/>
              <a:t>Ch</a:t>
            </a:r>
            <a:r>
              <a:rPr lang="de-DE" sz="1800" dirty="0"/>
              <a:t>/Bio)</a:t>
            </a:r>
            <a:endParaRPr lang="de-DE" sz="18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/>
              <a:t>einer Fremdsprache aus dem Pflichtbereich (En/Fr/La)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/>
              <a:t>einer </a:t>
            </a:r>
            <a:r>
              <a:rPr lang="de-DE" sz="1800" u="sng" dirty="0"/>
              <a:t>weiteren</a:t>
            </a:r>
            <a:r>
              <a:rPr lang="de-DE" sz="1800" dirty="0"/>
              <a:t> NW* </a:t>
            </a:r>
            <a:r>
              <a:rPr lang="de-DE" sz="1800" u="sng" dirty="0"/>
              <a:t>oder</a:t>
            </a:r>
            <a:r>
              <a:rPr lang="de-DE" sz="1800" dirty="0"/>
              <a:t> FS aus dem Pflichtbereich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/>
              <a:t>Bildende Kunst </a:t>
            </a:r>
            <a:r>
              <a:rPr lang="de-DE" sz="1800" u="sng" dirty="0"/>
              <a:t>oder</a:t>
            </a:r>
            <a:r>
              <a:rPr lang="de-DE" sz="1800" dirty="0"/>
              <a:t> Musik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/>
              <a:t>Geschichte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/>
              <a:t>Geografie (</a:t>
            </a:r>
            <a:r>
              <a:rPr lang="de-DE" sz="1800" dirty="0" err="1"/>
              <a:t>Ek</a:t>
            </a:r>
            <a:r>
              <a:rPr lang="de-DE" sz="1800" dirty="0"/>
              <a:t>) </a:t>
            </a:r>
            <a:r>
              <a:rPr lang="de-DE" sz="1800" u="sng" dirty="0"/>
              <a:t>und</a:t>
            </a:r>
            <a:r>
              <a:rPr lang="de-DE" sz="1800" dirty="0"/>
              <a:t> Gemeinschaftskunde (je 2 </a:t>
            </a:r>
            <a:r>
              <a:rPr lang="de-DE" sz="1800" dirty="0" err="1"/>
              <a:t>Hj</a:t>
            </a:r>
            <a:r>
              <a:rPr lang="de-DE" sz="1800" dirty="0"/>
              <a:t>.) </a:t>
            </a:r>
            <a:r>
              <a:rPr lang="de-DE" sz="1000" dirty="0"/>
              <a:t>[Ausnahme: Bei Belegung von Wirtschaft nur je 1 						      KHJ Pflicht]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/>
              <a:t>Religion bzw. Ethik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800" dirty="0"/>
              <a:t>Sport</a:t>
            </a:r>
            <a:r>
              <a:rPr lang="de-DE" sz="2400" dirty="0"/>
              <a:t> </a:t>
            </a:r>
            <a:r>
              <a:rPr lang="de-DE" sz="1600" dirty="0"/>
              <a:t>(Ausnahme: </a:t>
            </a:r>
            <a:r>
              <a:rPr lang="de-DE" sz="1600" u="sng" dirty="0"/>
              <a:t>dauerhaftes</a:t>
            </a:r>
            <a:r>
              <a:rPr lang="de-DE" sz="1600" dirty="0"/>
              <a:t> Attest &gt; Ersatzkurs aus dem Pflichtbereich)</a:t>
            </a:r>
          </a:p>
          <a:p>
            <a:pPr marL="0" indent="0" defTabSz="719138" fontAlgn="auto">
              <a:spcAft>
                <a:spcPts val="0"/>
              </a:spcAft>
              <a:buNone/>
              <a:defRPr/>
            </a:pPr>
            <a:r>
              <a:rPr lang="de-DE" sz="1400" dirty="0"/>
              <a:t>	*Zweite NW ersetzbar durch:  	-&gt; </a:t>
            </a:r>
            <a:r>
              <a:rPr lang="de-DE" sz="1400" dirty="0" err="1"/>
              <a:t>Inf</a:t>
            </a:r>
            <a:r>
              <a:rPr lang="de-DE" sz="1400" dirty="0"/>
              <a:t>  oder </a:t>
            </a:r>
            <a:r>
              <a:rPr lang="de-DE" sz="1400" dirty="0" err="1"/>
              <a:t>NwT</a:t>
            </a:r>
            <a:r>
              <a:rPr lang="de-DE" sz="1400" dirty="0"/>
              <a:t> [Voraussetzung: in Kl. 10 G8 bzw. 11 						G9 besucht]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1200" dirty="0">
                <a:solidFill>
                  <a:srgbClr val="92D050"/>
                </a:solidFill>
              </a:rPr>
              <a:t>			</a:t>
            </a:r>
            <a:r>
              <a:rPr lang="de-DE" sz="1200" dirty="0"/>
              <a:t>	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7200900" cy="720725"/>
          </a:xfrm>
        </p:spPr>
        <p:txBody>
          <a:bodyPr/>
          <a:lstStyle/>
          <a:p>
            <a:pPr algn="l"/>
            <a:r>
              <a:rPr lang="de-DE" sz="2800" b="1" dirty="0"/>
              <a:t>Kurswahl</a:t>
            </a:r>
            <a:r>
              <a:rPr lang="de-DE" sz="2800" dirty="0"/>
              <a:t> 	</a:t>
            </a:r>
            <a:r>
              <a:rPr lang="de-DE" sz="2800" dirty="0">
                <a:sym typeface="Wingdings" pitchFamily="2" charset="2"/>
              </a:rPr>
              <a:t> </a:t>
            </a:r>
            <a:endParaRPr lang="de-DE" sz="2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A2CE44-CE55-48E6-9221-8B3CD6DE1162}" type="datetime1">
              <a:rPr lang="de-DE" sz="1000">
                <a:solidFill>
                  <a:schemeClr val="tx1"/>
                </a:solidFill>
                <a:latin typeface="+mn-lt"/>
              </a:rPr>
              <a:pPr>
                <a:defRPr/>
              </a:pPr>
              <a:t>25.02.2024</a:t>
            </a:fld>
            <a:endParaRPr lang="de-DE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sz="1000" dirty="0">
                <a:solidFill>
                  <a:schemeClr val="tx1"/>
                </a:solidFill>
                <a:latin typeface="+mn-lt"/>
              </a:rPr>
              <a:t>JKG Bruchsal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 algn="r">
              <a:defRPr/>
            </a:pPr>
            <a:fld id="{BE3096BB-1CF1-4546-A294-1CE176340F7F}" type="slidenum">
              <a:rPr lang="de-DE" sz="1000" smtClean="0">
                <a:latin typeface="+mn-lt"/>
              </a:rPr>
              <a:pPr lvl="1" algn="r">
                <a:defRPr/>
              </a:pPr>
              <a:t>9</a:t>
            </a:fld>
            <a:endParaRPr lang="de-DE" sz="1000" dirty="0">
              <a:latin typeface="+mn-lt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ltGray">
          <a:xfrm>
            <a:off x="971550" y="260350"/>
            <a:ext cx="7200900" cy="1008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1: Grundlagen zur Organisation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419872" y="1284289"/>
            <a:ext cx="3960812" cy="7191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3200" dirty="0"/>
              <a:t>Drei Leistungsfächer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908B491-78DD-4381-BDA1-60FF7801FC81}"/>
              </a:ext>
            </a:extLst>
          </p:cNvPr>
          <p:cNvSpPr/>
          <p:nvPr/>
        </p:nvSpPr>
        <p:spPr>
          <a:xfrm>
            <a:off x="971550" y="2780928"/>
            <a:ext cx="794861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Vielfältige Kombinationsmöglichkeiten, welche sich automatisch auf die mündlichen Prüfungsfächer auswirken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(siehe Leitfaden S. 10 + 11).</a:t>
            </a:r>
          </a:p>
          <a:p>
            <a:pPr fontAlgn="auto"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2562</Words>
  <Application>Microsoft Office PowerPoint</Application>
  <PresentationFormat>Overheadfolien</PresentationFormat>
  <Paragraphs>412</Paragraphs>
  <Slides>31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0" baseType="lpstr">
      <vt:lpstr>Arial</vt:lpstr>
      <vt:lpstr>Calibri</vt:lpstr>
      <vt:lpstr>Candara</vt:lpstr>
      <vt:lpstr>Courier New</vt:lpstr>
      <vt:lpstr>Lucida Sans Unicode</vt:lpstr>
      <vt:lpstr>Symbol</vt:lpstr>
      <vt:lpstr>Times New Roman</vt:lpstr>
      <vt:lpstr>Wingdings</vt:lpstr>
      <vt:lpstr>Larissa</vt:lpstr>
      <vt:lpstr>Gymnasiale Oberstufe am Justus-Knecht-Gymnasium </vt:lpstr>
      <vt:lpstr>PowerPoint-Präsentation</vt:lpstr>
      <vt:lpstr>Themen</vt:lpstr>
      <vt:lpstr>Thema 1: Grundlagen zur Organisation</vt:lpstr>
      <vt:lpstr>Qualifikationsphase (Kursstufen/Jahrgangsstufen)</vt:lpstr>
      <vt:lpstr>Kursarten</vt:lpstr>
      <vt:lpstr>Fächerorganisation  (mögliche Fächer in der Kursstufe am JKG)</vt:lpstr>
      <vt:lpstr>PowerPoint-Präsentation</vt:lpstr>
      <vt:lpstr>Kurswahl   </vt:lpstr>
      <vt:lpstr>PowerPoint-Präsentation</vt:lpstr>
      <vt:lpstr>PowerPoint-Präsentation</vt:lpstr>
      <vt:lpstr>Kurswahl   </vt:lpstr>
      <vt:lpstr>Besonderheit zur Kurswahl: Basiskurse ek /gk</vt:lpstr>
      <vt:lpstr>Seminarfach (BLL)</vt:lpstr>
      <vt:lpstr>Thema 2: Leistungsbewertung</vt:lpstr>
      <vt:lpstr>Klausuren und andere Leistungsnachweise I</vt:lpstr>
      <vt:lpstr>Klausuren und andere Leistungsnachweise II</vt:lpstr>
      <vt:lpstr>Thema 3:  Abiturprüfung und Gesamtqualifikation</vt:lpstr>
      <vt:lpstr>Erster Block: Leistungen in den Kursen</vt:lpstr>
      <vt:lpstr>PowerPoint-Präsentation</vt:lpstr>
      <vt:lpstr>Zweiter Block: Abiturprüfungsblock - Berechnung</vt:lpstr>
      <vt:lpstr>Zweiter Block: Abiturprüfungsblock - Fächerwahl</vt:lpstr>
      <vt:lpstr>Da Deutsch und Mathematik als Pflichtbestandteile der Abiturprüfung bereits  AF I  und  AF III abdecken, muss mindestens ein weiteres Prüfungsfach aus dem  AF II  gewählt werden.  Daraus ergeben sich diese Wahlmöglichkeiten (mehr s. Leitfaden S. 10f.): </vt:lpstr>
      <vt:lpstr>PowerPoint-Präsentation</vt:lpstr>
      <vt:lpstr>PowerPoint-Präsentation</vt:lpstr>
      <vt:lpstr>Besonderheiten zum zweiten Block</vt:lpstr>
      <vt:lpstr>Besonderheiten zum zweiten Block</vt:lpstr>
      <vt:lpstr>Besonderheiten zum zweiten Block</vt:lpstr>
      <vt:lpstr>Zuordnung Gesamtpunkte → Notenschnitt</vt:lpstr>
      <vt:lpstr>Thema 4:  Rahmentermine in der KS</vt:lpstr>
      <vt:lpstr>Abitur 2026  am Justus-Knecht-Gymnasium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Zentrale</dc:creator>
  <cp:lastModifiedBy>Daniela Merten</cp:lastModifiedBy>
  <cp:revision>492</cp:revision>
  <cp:lastPrinted>1601-01-01T00:00:00Z</cp:lastPrinted>
  <dcterms:created xsi:type="dcterms:W3CDTF">1601-01-01T00:00:00Z</dcterms:created>
  <dcterms:modified xsi:type="dcterms:W3CDTF">2024-02-25T13:40:23Z</dcterms:modified>
</cp:coreProperties>
</file>